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3" r:id="rId2"/>
    <p:sldMasterId id="2147483697" r:id="rId3"/>
  </p:sldMasterIdLst>
  <p:notesMasterIdLst>
    <p:notesMasterId r:id="rId23"/>
  </p:notesMasterIdLst>
  <p:sldIdLst>
    <p:sldId id="818" r:id="rId4"/>
    <p:sldId id="865" r:id="rId5"/>
    <p:sldId id="897" r:id="rId6"/>
    <p:sldId id="896" r:id="rId7"/>
    <p:sldId id="889" r:id="rId8"/>
    <p:sldId id="890" r:id="rId9"/>
    <p:sldId id="891" r:id="rId10"/>
    <p:sldId id="892" r:id="rId11"/>
    <p:sldId id="894" r:id="rId12"/>
    <p:sldId id="880" r:id="rId13"/>
    <p:sldId id="879" r:id="rId14"/>
    <p:sldId id="883" r:id="rId15"/>
    <p:sldId id="884" r:id="rId16"/>
    <p:sldId id="895" r:id="rId17"/>
    <p:sldId id="887" r:id="rId18"/>
    <p:sldId id="885" r:id="rId19"/>
    <p:sldId id="886" r:id="rId20"/>
    <p:sldId id="888" r:id="rId21"/>
    <p:sldId id="8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B48C1F-E575-5590-89FB-D1039A18BF26}" name="Romero, Rachel" initials="" userId="S::rromero@nrel.gov::449f2448-5bd5-497e-bf70-7dd031e409bd" providerId="AD"/>
  <p188:author id="{AC549DD4-AC81-268B-796B-E6DC48E9B7FC}" name="Shanley, Ryan" initials="RS" userId="S::rshanley@ashrae.org::cf5ca4e2-768b-4082-9a94-fd90d80596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Crawford" initials="CC" lastIdx="1" clrIdx="0">
    <p:extLst>
      <p:ext uri="{19B8F6BF-5375-455C-9EA6-DF929625EA0E}">
        <p15:presenceInfo xmlns:p15="http://schemas.microsoft.com/office/powerpoint/2012/main" userId="c06044a8a6691c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B"/>
    <a:srgbClr val="D3DFEE"/>
    <a:srgbClr val="A9D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26" autoAdjust="0"/>
  </p:normalViewPr>
  <p:slideViewPr>
    <p:cSldViewPr snapToGrid="0">
      <p:cViewPr varScale="1">
        <p:scale>
          <a:sx n="53" d="100"/>
          <a:sy n="53" d="100"/>
        </p:scale>
        <p:origin x="10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73A1D-53D4-4F09-99F2-532EBB0F9348}"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09384-C5FC-4AB9-BE4F-EB80F578074D}" type="slidenum">
              <a:rPr lang="en-US" smtClean="0"/>
              <a:t>‹#›</a:t>
            </a:fld>
            <a:endParaRPr lang="en-US"/>
          </a:p>
        </p:txBody>
      </p:sp>
    </p:spTree>
    <p:extLst>
      <p:ext uri="{BB962C8B-B14F-4D97-AF65-F5344CB8AC3E}">
        <p14:creationId xmlns:p14="http://schemas.microsoft.com/office/powerpoint/2010/main" val="243376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p:cNvSpPr>
            <a:spLocks noGrp="1"/>
          </p:cNvSpPr>
          <p:nvPr>
            <p:ph type="sldNum" sz="quarter" idx="5"/>
          </p:nvPr>
        </p:nvSpPr>
        <p:spPr/>
        <p:txBody>
          <a:bodyPr/>
          <a:lstStyle/>
          <a:p>
            <a:fld id="{7FF09384-C5FC-4AB9-BE4F-EB80F578074D}" type="slidenum">
              <a:rPr lang="en-US" smtClean="0"/>
              <a:t>1</a:t>
            </a:fld>
            <a:endParaRPr lang="en-US"/>
          </a:p>
        </p:txBody>
      </p:sp>
    </p:spTree>
    <p:extLst>
      <p:ext uri="{BB962C8B-B14F-4D97-AF65-F5344CB8AC3E}">
        <p14:creationId xmlns:p14="http://schemas.microsoft.com/office/powerpoint/2010/main" val="407528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60BD-7A23-4445-813C-187838BF6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35EFE-B14A-4BD3-1623-BBD698961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2E4E7-4A0F-FD24-B966-154321A54939}"/>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C72B1524-BEBD-FAEC-9EA8-835FF39173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04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E9DA-FF0A-3A70-76D7-3D9C85AC4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29485-18C8-D011-15F3-02471117D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B855F-6493-2059-0891-F37F478CBD2A}"/>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BEAE1E9C-147D-C067-5728-C1770A5C44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020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EBD0-B31D-6809-2352-EF1894A6A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4009C-DF68-6E86-C35A-D45D089B9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C5C18-3580-B958-3C86-16483378B694}"/>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8D5C4B6D-9AA0-7A86-5247-A7DD54F92E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86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B66E-C216-FEF9-A48B-1A1DF7833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87FA1-7E41-3CCF-FFEE-763FFBE39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30228-A5FC-E018-A233-585D9A327C24}"/>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C945E74D-F1ED-B156-82B0-E5A3688ABC3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B66E-C216-FEF9-A48B-1A1DF7833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87FA1-7E41-3CCF-FFEE-763FFBE39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30228-A5FC-E018-A233-585D9A327C24}"/>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C945E74D-F1ED-B156-82B0-E5A3688ABC3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22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1556-6073-8425-FBA1-A57DDB3EE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3DE29-3F2B-9CE6-2224-80E365993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8E13A-F27B-354D-F882-6273B7AB50AB}"/>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6F6154E8-7328-A8A9-7337-A54BDA21C5A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75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54D9-3D9A-AD6F-B339-6CF93E55B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8BBCB-5D7C-FA7D-E6EE-A5D3B166F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00BCB-2750-B572-2557-8DE6D9C1AC31}"/>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178ED1BF-658A-E523-D229-EB826D3A71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821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6A669-4161-5456-26DA-8CFDC20AD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BEFBC-FCA6-626B-556F-1EC68B4FA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5E388-E328-4849-358A-D7C1AFB3D247}"/>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11D40387-B598-589F-2852-B2F780320C5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441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BF5D-B617-0BD3-3424-F8464DC0D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0FB3F-2682-52C2-9A69-DDD094417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AF28B-E3AC-854B-9CA3-F721F241C62C}"/>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58BBCA03-2D3D-800C-791B-79AAF36F8C9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08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6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CF624-9B0E-208C-272F-C210682BB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89C36-F54F-91E4-3B4E-5C33B4C06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EE692-A8FE-FAE1-3974-5E789AD07C33}"/>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09A64324-97E9-5900-70C4-054A8184C5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31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89E9-01E1-1997-3F0D-234FE9141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F0DE6-2354-E61A-9AAA-885FFEDB4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94C6D-239C-AB3C-B6C9-9E2D29E807F4}"/>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F9D52419-6475-221E-4D51-6B7ACF75F8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7697D-8324-906C-B4DA-B782C22BA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58E8-FF17-45FC-1DF5-B49C7D573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CA085-47CD-FEF6-A1DA-B4FE6521452E}"/>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337F3306-5D90-82BC-D0F4-2D19D4798D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38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1885-9436-6AFC-785F-963C56B52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1DF5B-B3FE-B3CD-E459-20FCE302C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DBEC8-6372-7C8C-13B9-6884C402F288}"/>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p>
        </p:txBody>
      </p:sp>
      <p:sp>
        <p:nvSpPr>
          <p:cNvPr id="4" name="Slide Number Placeholder 3">
            <a:extLst>
              <a:ext uri="{FF2B5EF4-FFF2-40B4-BE49-F238E27FC236}">
                <a16:creationId xmlns:a16="http://schemas.microsoft.com/office/drawing/2014/main" id="{13745635-6AEC-988A-8CE9-DEE583DA73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13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BEC0E-B224-0BB4-6661-462293C5F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B3AEA-2A85-6C10-7AE2-49F3A03A66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B96DC-D8FE-6333-3381-F837254326D5}"/>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C1B51364-9FC4-BF0C-B08A-C2599510EBD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5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AFEA-C1C6-13B4-4A56-A01A94A0D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BDE32-D819-56A5-EC1F-137B104C0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549F7-A04C-6C5F-23A7-ED3C65F7E35F}"/>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88B56F5E-9187-B85F-73D0-69367C1064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10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49E2-82FA-911D-CA98-9565AB30C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A059B-43A6-B4B7-505E-550BFEAB7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53A71-121A-5D63-45F4-08EFC8E54615}"/>
              </a:ext>
            </a:extLst>
          </p:cNvPr>
          <p:cNvSpPr>
            <a:spLocks noGrp="1"/>
          </p:cNvSpPr>
          <p:nvPr>
            <p:ph type="body" idx="1"/>
          </p:nvPr>
        </p:nvSpPr>
        <p:spPr/>
        <p:txBody>
          <a:bodyPr/>
          <a:lstStyle/>
          <a:p>
            <a:pPr marL="0" marR="0" lvl="0" indent="0" algn="just">
              <a:lnSpc>
                <a:spcPct val="104000"/>
              </a:lnSpc>
              <a:spcBef>
                <a:spcPts val="20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cs typeface="Times New Roman PS MT"/>
            </a:endParaRPr>
          </a:p>
        </p:txBody>
      </p:sp>
      <p:sp>
        <p:nvSpPr>
          <p:cNvPr id="4" name="Slide Number Placeholder 3">
            <a:extLst>
              <a:ext uri="{FF2B5EF4-FFF2-40B4-BE49-F238E27FC236}">
                <a16:creationId xmlns:a16="http://schemas.microsoft.com/office/drawing/2014/main" id="{3D831BAD-EFF0-CB6D-0470-CDB1DF2D69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350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7691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9307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5278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413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95611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lang="en-US" sz="3600" kern="1200" dirty="0">
                <a:solidFill>
                  <a:schemeClr val="bg1"/>
                </a:solidFill>
                <a:latin typeface="+mj-lt"/>
                <a:ea typeface="+mj-ea"/>
                <a:cs typeface="+mj-cs"/>
              </a:defRPr>
            </a:lvl1p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935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1875838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13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4987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4180790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0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27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cxnSp>
        <p:nvCxnSpPr>
          <p:cNvPr id="8" name="Straight Connector 7"/>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46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54194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778904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8730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744212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182829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5946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84132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016490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55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2885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788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612748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197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598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92685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687532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3853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695981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5957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75663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230825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US"/>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682858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67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p>
        </p:txBody>
      </p:sp>
    </p:spTree>
    <p:extLst>
      <p:ext uri="{BB962C8B-B14F-4D97-AF65-F5344CB8AC3E}">
        <p14:creationId xmlns:p14="http://schemas.microsoft.com/office/powerpoint/2010/main" val="3322991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290795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460834" y="6604416"/>
            <a:ext cx="908986" cy="240815"/>
          </a:xfrm>
          <a:prstGeom prst="rect">
            <a:avLst/>
          </a:prstGeom>
        </p:spPr>
        <p:txBody>
          <a:bodyPr/>
          <a:lstStyle/>
          <a:p>
            <a:r>
              <a:rPr lang="en-US"/>
              <a:t>3/6/2020</a:t>
            </a:r>
          </a:p>
        </p:txBody>
      </p:sp>
      <p:sp>
        <p:nvSpPr>
          <p:cNvPr id="5" name="Footer Placeholder 4"/>
          <p:cNvSpPr>
            <a:spLocks noGrp="1"/>
          </p:cNvSpPr>
          <p:nvPr>
            <p:ph type="ftr" sz="quarter" idx="11"/>
          </p:nvPr>
        </p:nvSpPr>
        <p:spPr>
          <a:xfrm>
            <a:off x="3205814" y="6624164"/>
            <a:ext cx="6468678" cy="251285"/>
          </a:xfrm>
          <a:prstGeom prst="rect">
            <a:avLst/>
          </a:prstGeom>
        </p:spPr>
        <p:txBody>
          <a:bodyPr/>
          <a:lstStyle/>
          <a:p>
            <a:endParaRPr lang="en-US"/>
          </a:p>
        </p:txBody>
      </p:sp>
      <p:sp>
        <p:nvSpPr>
          <p:cNvPr id="6" name="Slide Number Placeholder 5"/>
          <p:cNvSpPr>
            <a:spLocks noGrp="1"/>
          </p:cNvSpPr>
          <p:nvPr>
            <p:ph type="sldNum" sz="quarter" idx="12"/>
          </p:nvPr>
        </p:nvSpPr>
        <p:spPr>
          <a:xfrm>
            <a:off x="411829" y="6604416"/>
            <a:ext cx="982631" cy="240815"/>
          </a:xfrm>
          <a:prstGeom prst="rect">
            <a:avLst/>
          </a:prstGeom>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82428"/>
          </a:xfrm>
          <a:prstGeom prst="rect">
            <a:avLst/>
          </a:prstGeom>
          <a:solidFill>
            <a:srgbClr val="0066FF"/>
          </a:solidFill>
        </p:spPr>
      </p:pic>
    </p:spTree>
    <p:extLst>
      <p:ext uri="{BB962C8B-B14F-4D97-AF65-F5344CB8AC3E}">
        <p14:creationId xmlns:p14="http://schemas.microsoft.com/office/powerpoint/2010/main" val="2764819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66545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Page </a:t>
            </a:r>
            <a:fld id="{0EB8F1EF-6D45-4E45-867A-105750940064}" type="slidenum">
              <a:rPr lang="en-US" smtClean="0"/>
              <a:pPr/>
              <a:t>‹#›</a:t>
            </a:fld>
            <a:endParaRPr lang="en-US"/>
          </a:p>
        </p:txBody>
      </p:sp>
    </p:spTree>
    <p:extLst>
      <p:ext uri="{BB962C8B-B14F-4D97-AF65-F5344CB8AC3E}">
        <p14:creationId xmlns:p14="http://schemas.microsoft.com/office/powerpoint/2010/main" val="387379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5688" y="6007282"/>
            <a:ext cx="861867" cy="596538"/>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5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94282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54527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8720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4/7/2025</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5" name="Picture 4">
            <a:extLst>
              <a:ext uri="{FF2B5EF4-FFF2-40B4-BE49-F238E27FC236}">
                <a16:creationId xmlns:a16="http://schemas.microsoft.com/office/drawing/2014/main" id="{19627564-5DBD-37F2-5B46-F1A2E3CB24E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8723319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pPr/>
              <a:t>4/7/2025</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pPr/>
              <a:t>‹#›</a:t>
            </a:fld>
            <a:endParaRPr lang="en-US"/>
          </a:p>
        </p:txBody>
      </p:sp>
      <p:pic>
        <p:nvPicPr>
          <p:cNvPr id="5" name="Picture 4">
            <a:extLst>
              <a:ext uri="{FF2B5EF4-FFF2-40B4-BE49-F238E27FC236}">
                <a16:creationId xmlns:a16="http://schemas.microsoft.com/office/drawing/2014/main" id="{F1FB9836-6638-06E1-D25B-98D0BADF47A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6898194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400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osr.ashrae.or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hyperlink" Target="mailto:OSRAcknowledgement@ashra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tmlisle@ashrae.org" TargetMode="External"/><Relationship Id="rId2" Type="http://schemas.openxmlformats.org/officeDocument/2006/relationships/hyperlink" Target="mailto:rshanley@ashrae.org" TargetMode="External"/><Relationship Id="rId1" Type="http://schemas.openxmlformats.org/officeDocument/2006/relationships/slideLayout" Target="../slideLayouts/slideLayout5.xml"/><Relationship Id="rId5" Type="http://schemas.openxmlformats.org/officeDocument/2006/relationships/hyperlink" Target="mailto:standards.section@ashrae.org" TargetMode="External"/><Relationship Id="rId4" Type="http://schemas.openxmlformats.org/officeDocument/2006/relationships/hyperlink" Target="mailto:cjordan@ashrae.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ashrae.org/technical-resources/standards-and-guidelines/pcs-toolkit/standards-forms-procedur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www.ashrae.org/technical-resources/standards-and-guidelines/pcs-toolkit" TargetMode="External"/><Relationship Id="rId3" Type="http://schemas.openxmlformats.org/officeDocument/2006/relationships/hyperlink" Target="https://www.ashrae.org/file%20library/technical%20resources/standards%20and%20guidelines/pcs%20toolkit/pasa_05242024.pdf" TargetMode="External"/><Relationship Id="rId7" Type="http://schemas.openxmlformats.org/officeDocument/2006/relationships/hyperlink" Target="chrome-extension://efaidnbmnnnibpcajpcglclefindmkaj/https:/www.ashrae.org/File%20Library/Communities/Committees/Standing%20Committees/Society%20Rules%20Committee/ASHRAE-Simplified-Rules-of-Order--Quick-Reference---November-2023.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ashrae.org/file%20library/technical%20resources/standards%20and%20guidelines/pcs%20toolkit/pc-members-instructions-for-online-ballots.pdf" TargetMode="External"/><Relationship Id="rId5" Type="http://schemas.openxmlformats.org/officeDocument/2006/relationships/hyperlink" Target="https://www.ashrae.org/file%20library/technical%20resources/standards%20and%20guidelines/pcs%20toolkit/balloting-instructions-chair-sceenshots-.pdf" TargetMode="External"/><Relationship Id="rId4" Type="http://schemas.openxmlformats.org/officeDocument/2006/relationships/hyperlink" Target="https://www.ashrae.org/file%20library/technical%20resources/standards%20and%20guidelines/pcs%20toolkit/pcs-guide-to-pasa-06.22.2024.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hyperlink" Target="https://osr.ashrae.org/" TargetMode="External"/><Relationship Id="rId4" Type="http://schemas.openxmlformats.org/officeDocument/2006/relationships/image" Target="../media/image14.sv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6807653" y="456589"/>
            <a:ext cx="5160340" cy="978007"/>
          </a:xfrm>
          <a:prstGeom prst="rect">
            <a:avLst/>
          </a:prstGeom>
        </p:spPr>
      </p:pic>
      <p:sp>
        <p:nvSpPr>
          <p:cNvPr id="3" name="TextBox 2">
            <a:extLst>
              <a:ext uri="{FF2B5EF4-FFF2-40B4-BE49-F238E27FC236}">
                <a16:creationId xmlns:a16="http://schemas.microsoft.com/office/drawing/2014/main" id="{AD53545D-0B2A-1776-6B59-B3231852E348}"/>
              </a:ext>
            </a:extLst>
          </p:cNvPr>
          <p:cNvSpPr txBox="1">
            <a:spLocks noGrp="1" noRot="1" noMove="1" noResize="1" noEditPoints="1" noAdjustHandles="1" noChangeArrowheads="1" noChangeShapeType="1"/>
          </p:cNvSpPr>
          <p:nvPr/>
        </p:nvSpPr>
        <p:spPr>
          <a:xfrm>
            <a:off x="7036087" y="2704306"/>
            <a:ext cx="5049812" cy="2554545"/>
          </a:xfrm>
          <a:prstGeom prst="rect">
            <a:avLst/>
          </a:prstGeom>
          <a:noFill/>
          <a:effectLst/>
        </p:spPr>
        <p:txBody>
          <a:bodyPr wrap="square" lIns="91440" tIns="45720" rIns="91440" bIns="45720" rtlCol="0" anchor="t">
            <a:spAutoFit/>
          </a:bodyPr>
          <a:lstStyle/>
          <a:p>
            <a:pPr algn="ctr">
              <a:defRPr/>
            </a:pPr>
            <a:r>
              <a:rPr lang="en-US" sz="4000" b="1" dirty="0">
                <a:solidFill>
                  <a:srgbClr val="00549B"/>
                </a:solidFill>
                <a:effectLst>
                  <a:outerShdw blurRad="38100" dist="38100" dir="2700000" algn="tl">
                    <a:srgbClr val="000000">
                      <a:alpha val="43137"/>
                    </a:srgbClr>
                  </a:outerShdw>
                </a:effectLst>
                <a:latin typeface="Arial Narrow"/>
                <a:cs typeface="Arial Narrow" panose="020B0604020202020204" pitchFamily="34" charset="0"/>
              </a:rPr>
              <a:t>ASHRAE PROJECT COMMITTEE TRAINING </a:t>
            </a:r>
            <a:r>
              <a:rPr lang="en-US" sz="4000" b="1" dirty="0">
                <a:solidFill>
                  <a:srgbClr val="FF0000"/>
                </a:solidFill>
                <a:effectLst>
                  <a:outerShdw blurRad="38100" dist="38100" dir="2700000" algn="tl">
                    <a:srgbClr val="000000">
                      <a:alpha val="43137"/>
                    </a:srgbClr>
                  </a:outerShdw>
                </a:effectLst>
                <a:latin typeface="Arial Narrow"/>
                <a:cs typeface="Arial Narrow" panose="020B0604020202020204" pitchFamily="34" charset="0"/>
              </a:rPr>
              <a:t>VOTING AND BALLOTING</a:t>
            </a:r>
            <a:endParaRPr lang="en-US" sz="4000" b="1" dirty="0">
              <a:solidFill>
                <a:srgbClr val="FF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42D19516-7E76-4D0A-7CD4-F1F1E862D784}"/>
              </a:ext>
            </a:extLst>
          </p:cNvPr>
          <p:cNvSpPr txBox="1"/>
          <p:nvPr/>
        </p:nvSpPr>
        <p:spPr>
          <a:xfrm>
            <a:off x="10234798" y="6528561"/>
            <a:ext cx="1851101"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Updated: </a:t>
            </a:r>
            <a:r>
              <a:rPr lang="en-US" sz="1400" b="1" dirty="0">
                <a:solidFill>
                  <a:srgbClr val="FF0000"/>
                </a:solidFill>
                <a:latin typeface="Arial" panose="020B0604020202020204" pitchFamily="34" charset="0"/>
                <a:cs typeface="Arial" panose="020B0604020202020204" pitchFamily="34" charset="0"/>
              </a:rPr>
              <a:t>April 2025</a:t>
            </a:r>
          </a:p>
        </p:txBody>
      </p:sp>
    </p:spTree>
    <p:extLst>
      <p:ext uri="{BB962C8B-B14F-4D97-AF65-F5344CB8AC3E}">
        <p14:creationId xmlns:p14="http://schemas.microsoft.com/office/powerpoint/2010/main" val="209999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7656-FEB2-62E0-51AD-0BC6FE7633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AFB18-EC13-1979-7903-92290CA3F7C0}"/>
              </a:ext>
            </a:extLst>
          </p:cNvPr>
          <p:cNvSpPr>
            <a:spLocks noGrp="1"/>
          </p:cNvSpPr>
          <p:nvPr>
            <p:ph type="title"/>
          </p:nvPr>
        </p:nvSpPr>
        <p:spPr>
          <a:xfrm>
            <a:off x="609600" y="76200"/>
            <a:ext cx="10972800" cy="1143000"/>
          </a:xfrm>
        </p:spPr>
        <p:txBody>
          <a:bodyPr anchor="ctr">
            <a:normAutofit/>
          </a:bodyPr>
          <a:lstStyle/>
          <a:p>
            <a:r>
              <a:rPr lang="en-US" dirty="0"/>
              <a:t>SUBCOMMITTEE MOTIONS</a:t>
            </a:r>
          </a:p>
        </p:txBody>
      </p:sp>
      <p:sp>
        <p:nvSpPr>
          <p:cNvPr id="8" name="Text Placeholder 2">
            <a:extLst>
              <a:ext uri="{FF2B5EF4-FFF2-40B4-BE49-F238E27FC236}">
                <a16:creationId xmlns:a16="http://schemas.microsoft.com/office/drawing/2014/main" id="{0F5F5415-01D3-13DD-51A4-2983096B6231}"/>
              </a:ext>
            </a:extLst>
          </p:cNvPr>
          <p:cNvSpPr>
            <a:spLocks noGrp="1"/>
          </p:cNvSpPr>
          <p:nvPr>
            <p:ph type="body" idx="1"/>
          </p:nvPr>
        </p:nvSpPr>
        <p:spPr>
          <a:xfrm>
            <a:off x="609599" y="1535111"/>
            <a:ext cx="11136923" cy="4607781"/>
          </a:xfrm>
        </p:spPr>
        <p:txBody>
          <a:bodyPr anchor="t">
            <a:normAutofit/>
          </a:bodyPr>
          <a:lstStyle/>
          <a:p>
            <a:pPr marL="228600" indent="-228600">
              <a:spcBef>
                <a:spcPts val="0"/>
              </a:spcBef>
              <a:buClrTx/>
              <a:buFont typeface="Arial" panose="020B0604020202020204" pitchFamily="34" charset="0"/>
              <a:buChar char="•"/>
            </a:pPr>
            <a:r>
              <a:rPr lang="en-US" b="0" dirty="0">
                <a:solidFill>
                  <a:schemeClr val="tx1"/>
                </a:solidFill>
              </a:rPr>
              <a:t>Subcommittees may be responsible for tasks such as managing addenda, appendices, and comment responses related to the standard or guideline. In cases where an SSPC manages multiple documents, a subcommittee may be responsible for a complete standard or guideline.</a:t>
            </a:r>
          </a:p>
          <a:p>
            <a:pPr marL="228600" indent="-228600">
              <a:spcBef>
                <a:spcPts val="0"/>
              </a:spcBef>
              <a:buClrTx/>
              <a:buFont typeface="Arial" panose="020B0604020202020204" pitchFamily="34" charset="0"/>
              <a:buChar char="•"/>
            </a:pPr>
            <a:r>
              <a:rPr lang="en-US" b="0" dirty="0">
                <a:solidFill>
                  <a:schemeClr val="tx1"/>
                </a:solidFill>
              </a:rPr>
              <a:t>Any subcommittee motions related to a standard, guideline, or addendum (publication public review, publication, responses to CMPs, responses to comments) must be submitted as recommendations to the parent project committee. The parent project committee must approve any actions recommended by the subcommittee.</a:t>
            </a:r>
          </a:p>
          <a:p>
            <a:pPr marL="228600" indent="-228600">
              <a:spcBef>
                <a:spcPts val="0"/>
              </a:spcBef>
              <a:buClrTx/>
              <a:buFont typeface="Arial" panose="020B0604020202020204" pitchFamily="34" charset="0"/>
              <a:buChar char="•"/>
            </a:pPr>
            <a:r>
              <a:rPr lang="en-US" b="0" dirty="0">
                <a:solidFill>
                  <a:schemeClr val="tx1"/>
                </a:solidFill>
              </a:rPr>
              <a:t>Subcommittee motions are not considered Standards Actions, and do not require continuation ballots, recirculation ballots, or that negative votes be responded to.</a:t>
            </a:r>
          </a:p>
        </p:txBody>
      </p:sp>
    </p:spTree>
    <p:extLst>
      <p:ext uri="{BB962C8B-B14F-4D97-AF65-F5344CB8AC3E}">
        <p14:creationId xmlns:p14="http://schemas.microsoft.com/office/powerpoint/2010/main" val="63741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2F70-7FF3-252A-09FC-BEF6D63C3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0FA88-C3F0-6223-6C4C-E70E6C07CA69}"/>
              </a:ext>
            </a:extLst>
          </p:cNvPr>
          <p:cNvSpPr>
            <a:spLocks noGrp="1"/>
          </p:cNvSpPr>
          <p:nvPr>
            <p:ph type="title"/>
          </p:nvPr>
        </p:nvSpPr>
        <p:spPr>
          <a:xfrm>
            <a:off x="609600" y="76200"/>
            <a:ext cx="10972800" cy="1143000"/>
          </a:xfrm>
        </p:spPr>
        <p:txBody>
          <a:bodyPr anchor="ctr">
            <a:normAutofit/>
          </a:bodyPr>
          <a:lstStyle/>
          <a:p>
            <a:r>
              <a:rPr lang="en-US" dirty="0"/>
              <a:t>ONLINE BALLOTING</a:t>
            </a:r>
          </a:p>
        </p:txBody>
      </p:sp>
      <p:sp>
        <p:nvSpPr>
          <p:cNvPr id="8" name="Text Placeholder 2">
            <a:extLst>
              <a:ext uri="{FF2B5EF4-FFF2-40B4-BE49-F238E27FC236}">
                <a16:creationId xmlns:a16="http://schemas.microsoft.com/office/drawing/2014/main" id="{5EDB3B4B-C1B3-9CCA-3745-AA9BE1AD0577}"/>
              </a:ext>
            </a:extLst>
          </p:cNvPr>
          <p:cNvSpPr>
            <a:spLocks noGrp="1"/>
          </p:cNvSpPr>
          <p:nvPr>
            <p:ph type="body" idx="1"/>
          </p:nvPr>
        </p:nvSpPr>
        <p:spPr>
          <a:xfrm>
            <a:off x="609599" y="1535111"/>
            <a:ext cx="11136923" cy="1893889"/>
          </a:xfrm>
        </p:spPr>
        <p:txBody>
          <a:bodyPr anchor="t">
            <a:normAutofit fontScale="85000" lnSpcReduction="20000"/>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Online balloting (via the </a:t>
            </a:r>
            <a:r>
              <a:rPr lang="en-US" b="0" dirty="0">
                <a:solidFill>
                  <a:schemeClr val="tx1"/>
                </a:solidFill>
                <a:hlinkClick r:id="rId3"/>
              </a:rPr>
              <a:t>ASHRAE OSR</a:t>
            </a:r>
            <a:r>
              <a:rPr lang="en-US" b="0" dirty="0">
                <a:solidFill>
                  <a:schemeClr val="tx1"/>
                </a:solidFill>
              </a:rPr>
              <a:t>) can be used by project committees for both Standards Actions and non-Standards Actions votes. Note that only PC chairs (or assigned designees) are able to create ballots.</a:t>
            </a:r>
          </a:p>
          <a:p>
            <a:pPr>
              <a:lnSpc>
                <a:spcPct val="110000"/>
              </a:lnSpc>
              <a:spcBef>
                <a:spcPts val="0"/>
              </a:spcBef>
              <a:buClrTx/>
            </a:pPr>
            <a:endParaRPr lang="en-US" b="0" dirty="0">
              <a:solidFill>
                <a:schemeClr val="tx1"/>
              </a:solidFill>
            </a:endParaRPr>
          </a:p>
          <a:p>
            <a:pPr marL="228600" indent="-228600">
              <a:lnSpc>
                <a:spcPct val="110000"/>
              </a:lnSpc>
              <a:spcBef>
                <a:spcPts val="0"/>
              </a:spcBef>
              <a:buClrTx/>
              <a:buFont typeface="Arial" panose="020B0604020202020204" pitchFamily="34" charset="0"/>
              <a:buChar char="•"/>
            </a:pPr>
            <a:r>
              <a:rPr lang="en-US" b="0" dirty="0">
                <a:solidFill>
                  <a:srgbClr val="FF0000"/>
                </a:solidFill>
              </a:rPr>
              <a:t>NOTE: Please add </a:t>
            </a:r>
            <a:r>
              <a:rPr lang="en-US" b="0" dirty="0">
                <a:solidFill>
                  <a:srgbClr val="FF0000"/>
                </a:solidFill>
                <a:hlinkClick r:id="rId4">
                  <a:extLst>
                    <a:ext uri="{A12FA001-AC4F-418D-AE19-62706E023703}">
                      <ahyp:hlinkClr xmlns:ahyp="http://schemas.microsoft.com/office/drawing/2018/hyperlinkcolor" val="tx"/>
                    </a:ext>
                  </a:extLst>
                </a:hlinkClick>
              </a:rPr>
              <a:t>OSRAcknowledgement@ashrae.org</a:t>
            </a:r>
            <a:r>
              <a:rPr lang="en-US" b="0" dirty="0">
                <a:solidFill>
                  <a:srgbClr val="FF0000"/>
                </a:solidFill>
              </a:rPr>
              <a:t> to your safe senders list to ensure that you receive notices related to PC ballots.</a:t>
            </a:r>
          </a:p>
        </p:txBody>
      </p:sp>
      <p:pic>
        <p:nvPicPr>
          <p:cNvPr id="4" name="Picture 3">
            <a:extLst>
              <a:ext uri="{FF2B5EF4-FFF2-40B4-BE49-F238E27FC236}">
                <a16:creationId xmlns:a16="http://schemas.microsoft.com/office/drawing/2014/main" id="{433B6290-A5C2-6B7D-A2C4-4B97209CE6CC}"/>
              </a:ext>
            </a:extLst>
          </p:cNvPr>
          <p:cNvPicPr>
            <a:picLocks noChangeAspect="1"/>
          </p:cNvPicPr>
          <p:nvPr/>
        </p:nvPicPr>
        <p:blipFill>
          <a:blip r:embed="rId5"/>
          <a:stretch>
            <a:fillRect/>
          </a:stretch>
        </p:blipFill>
        <p:spPr>
          <a:xfrm>
            <a:off x="1832982" y="3567643"/>
            <a:ext cx="8526036" cy="2752453"/>
          </a:xfrm>
          <a:prstGeom prst="rect">
            <a:avLst/>
          </a:prstGeom>
        </p:spPr>
      </p:pic>
    </p:spTree>
    <p:extLst>
      <p:ext uri="{BB962C8B-B14F-4D97-AF65-F5344CB8AC3E}">
        <p14:creationId xmlns:p14="http://schemas.microsoft.com/office/powerpoint/2010/main" val="3762445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DF75-2E84-4996-F749-8737EE5E0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E13D6-136B-1472-4BAD-32E3B95AC119}"/>
              </a:ext>
            </a:extLst>
          </p:cNvPr>
          <p:cNvSpPr>
            <a:spLocks noGrp="1"/>
          </p:cNvSpPr>
          <p:nvPr>
            <p:ph type="title"/>
          </p:nvPr>
        </p:nvSpPr>
        <p:spPr>
          <a:xfrm>
            <a:off x="609600" y="76200"/>
            <a:ext cx="10972800" cy="1143000"/>
          </a:xfrm>
        </p:spPr>
        <p:txBody>
          <a:bodyPr anchor="ctr">
            <a:normAutofit/>
          </a:bodyPr>
          <a:lstStyle/>
          <a:p>
            <a:r>
              <a:rPr lang="en-US" dirty="0"/>
              <a:t>ACCESSING AND VIEWING BALLOTS</a:t>
            </a:r>
          </a:p>
        </p:txBody>
      </p:sp>
      <p:sp>
        <p:nvSpPr>
          <p:cNvPr id="8" name="Text Placeholder 2">
            <a:extLst>
              <a:ext uri="{FF2B5EF4-FFF2-40B4-BE49-F238E27FC236}">
                <a16:creationId xmlns:a16="http://schemas.microsoft.com/office/drawing/2014/main" id="{D3A54E47-66C1-F44B-0D58-2FA15135F9AD}"/>
              </a:ext>
            </a:extLst>
          </p:cNvPr>
          <p:cNvSpPr>
            <a:spLocks noGrp="1"/>
          </p:cNvSpPr>
          <p:nvPr>
            <p:ph type="body" idx="1"/>
          </p:nvPr>
        </p:nvSpPr>
        <p:spPr>
          <a:xfrm>
            <a:off x="609599" y="1535112"/>
            <a:ext cx="11307047" cy="1040820"/>
          </a:xfrm>
        </p:spPr>
        <p:txBody>
          <a:bodyPr anchor="t">
            <a:normAutofit fontScale="92500" lnSpcReduction="20000"/>
          </a:bodyPr>
          <a:lstStyle/>
          <a:p>
            <a:pPr>
              <a:lnSpc>
                <a:spcPct val="110000"/>
              </a:lnSpc>
              <a:spcBef>
                <a:spcPts val="0"/>
              </a:spcBef>
              <a:buClrTx/>
            </a:pPr>
            <a:r>
              <a:rPr lang="en-US" b="0" dirty="0">
                <a:solidFill>
                  <a:schemeClr val="tx1"/>
                </a:solidFill>
              </a:rPr>
              <a:t>When a ballot opens for voting, ALL members on a project committee roster will receive a notification by email; however, only Project Committee Voting Members (PCVMs) will actually be able to cast a vote.</a:t>
            </a:r>
          </a:p>
        </p:txBody>
      </p:sp>
      <p:pic>
        <p:nvPicPr>
          <p:cNvPr id="4" name="Picture 3">
            <a:extLst>
              <a:ext uri="{FF2B5EF4-FFF2-40B4-BE49-F238E27FC236}">
                <a16:creationId xmlns:a16="http://schemas.microsoft.com/office/drawing/2014/main" id="{7AC98AE6-8E95-1AEF-AFB8-A87A06C5DA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984" y="2724956"/>
            <a:ext cx="4919382" cy="3207541"/>
          </a:xfrm>
          <a:prstGeom prst="rect">
            <a:avLst/>
          </a:prstGeom>
        </p:spPr>
      </p:pic>
      <p:pic>
        <p:nvPicPr>
          <p:cNvPr id="5" name="Picture 4">
            <a:extLst>
              <a:ext uri="{FF2B5EF4-FFF2-40B4-BE49-F238E27FC236}">
                <a16:creationId xmlns:a16="http://schemas.microsoft.com/office/drawing/2014/main" id="{D3A17DBE-E11F-0585-7A98-1A0EB0730308}"/>
              </a:ext>
            </a:extLst>
          </p:cNvPr>
          <p:cNvPicPr>
            <a:picLocks noChangeAspect="1"/>
          </p:cNvPicPr>
          <p:nvPr/>
        </p:nvPicPr>
        <p:blipFill>
          <a:blip r:embed="rId4"/>
          <a:stretch>
            <a:fillRect/>
          </a:stretch>
        </p:blipFill>
        <p:spPr>
          <a:xfrm>
            <a:off x="6096000" y="2724956"/>
            <a:ext cx="5820646" cy="3212224"/>
          </a:xfrm>
          <a:prstGeom prst="rect">
            <a:avLst/>
          </a:prstGeom>
        </p:spPr>
      </p:pic>
    </p:spTree>
    <p:extLst>
      <p:ext uri="{BB962C8B-B14F-4D97-AF65-F5344CB8AC3E}">
        <p14:creationId xmlns:p14="http://schemas.microsoft.com/office/powerpoint/2010/main" val="1305027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9941-FF9D-8674-2846-B65167243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E5CEF-8A5D-31B8-40F1-5C772409D4AE}"/>
              </a:ext>
            </a:extLst>
          </p:cNvPr>
          <p:cNvSpPr>
            <a:spLocks noGrp="1"/>
          </p:cNvSpPr>
          <p:nvPr>
            <p:ph type="title"/>
          </p:nvPr>
        </p:nvSpPr>
        <p:spPr>
          <a:xfrm>
            <a:off x="609600" y="76200"/>
            <a:ext cx="10972800" cy="1143000"/>
          </a:xfrm>
        </p:spPr>
        <p:txBody>
          <a:bodyPr anchor="ctr">
            <a:normAutofit/>
          </a:bodyPr>
          <a:lstStyle/>
          <a:p>
            <a:r>
              <a:rPr lang="en-US" dirty="0"/>
              <a:t>VOTING ON BALLOTS</a:t>
            </a:r>
          </a:p>
        </p:txBody>
      </p:sp>
      <p:sp>
        <p:nvSpPr>
          <p:cNvPr id="8" name="Text Placeholder 2">
            <a:extLst>
              <a:ext uri="{FF2B5EF4-FFF2-40B4-BE49-F238E27FC236}">
                <a16:creationId xmlns:a16="http://schemas.microsoft.com/office/drawing/2014/main" id="{621F3C24-9F5A-EA7B-9D80-837C8A2C9014}"/>
              </a:ext>
            </a:extLst>
          </p:cNvPr>
          <p:cNvSpPr>
            <a:spLocks noGrp="1"/>
          </p:cNvSpPr>
          <p:nvPr>
            <p:ph type="body" idx="1"/>
          </p:nvPr>
        </p:nvSpPr>
        <p:spPr>
          <a:xfrm>
            <a:off x="445477" y="1460134"/>
            <a:ext cx="11136923" cy="884704"/>
          </a:xfrm>
        </p:spPr>
        <p:txBody>
          <a:bodyPr anchor="t">
            <a:normAutofit/>
          </a:bodyPr>
          <a:lstStyle/>
          <a:p>
            <a:pPr>
              <a:lnSpc>
                <a:spcPct val="110000"/>
              </a:lnSpc>
              <a:spcBef>
                <a:spcPts val="0"/>
              </a:spcBef>
              <a:buClrTx/>
            </a:pPr>
            <a:r>
              <a:rPr lang="en-US" sz="2000" b="0" dirty="0">
                <a:solidFill>
                  <a:schemeClr val="tx1"/>
                </a:solidFill>
              </a:rPr>
              <a:t>Ballots can be directly accessed from the link in the notification email. Please note that this link is unique to each individual voting member and will not work if shared with others.</a:t>
            </a:r>
          </a:p>
        </p:txBody>
      </p:sp>
      <p:pic>
        <p:nvPicPr>
          <p:cNvPr id="3" name="Screen Recording 2">
            <a:hlinkClick r:id="" action="ppaction://media"/>
            <a:extLst>
              <a:ext uri="{FF2B5EF4-FFF2-40B4-BE49-F238E27FC236}">
                <a16:creationId xmlns:a16="http://schemas.microsoft.com/office/drawing/2014/main" id="{3B65991A-E5CA-FAC2-BF35-1331CE8F3421}"/>
              </a:ext>
            </a:extLst>
          </p:cNvPr>
          <p:cNvPicPr>
            <a:picLocks noChangeAspect="1"/>
          </p:cNvPicPr>
          <p:nvPr>
            <a:videoFile r:link="rId1"/>
            <p:extLst>
              <p:ext uri="{DAA4B4D4-6D71-4841-9C94-3DE7FCFB9230}">
                <p14:media xmlns:p14="http://schemas.microsoft.com/office/powerpoint/2010/main" r:embed="rId2">
                  <p14:trim end="7996"/>
                </p14:media>
              </p:ext>
            </p:extLst>
          </p:nvPr>
        </p:nvPicPr>
        <p:blipFill>
          <a:blip r:embed="rId5"/>
          <a:stretch>
            <a:fillRect/>
          </a:stretch>
        </p:blipFill>
        <p:spPr>
          <a:xfrm>
            <a:off x="2153643" y="2344838"/>
            <a:ext cx="7720589" cy="4050293"/>
          </a:xfrm>
          <a:prstGeom prst="rect">
            <a:avLst/>
          </a:prstGeom>
        </p:spPr>
      </p:pic>
    </p:spTree>
    <p:extLst>
      <p:ext uri="{BB962C8B-B14F-4D97-AF65-F5344CB8AC3E}">
        <p14:creationId xmlns:p14="http://schemas.microsoft.com/office/powerpoint/2010/main" val="448757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9941-FF9D-8674-2846-B65167243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E5CEF-8A5D-31B8-40F1-5C772409D4AE}"/>
              </a:ext>
            </a:extLst>
          </p:cNvPr>
          <p:cNvSpPr>
            <a:spLocks noGrp="1"/>
          </p:cNvSpPr>
          <p:nvPr>
            <p:ph type="title"/>
          </p:nvPr>
        </p:nvSpPr>
        <p:spPr>
          <a:xfrm>
            <a:off x="609600" y="76200"/>
            <a:ext cx="10972800" cy="1143000"/>
          </a:xfrm>
        </p:spPr>
        <p:txBody>
          <a:bodyPr anchor="ctr">
            <a:normAutofit/>
          </a:bodyPr>
          <a:lstStyle/>
          <a:p>
            <a:r>
              <a:rPr lang="en-US" dirty="0"/>
              <a:t>RECIRCULATION BALLOT</a:t>
            </a:r>
          </a:p>
        </p:txBody>
      </p:sp>
      <p:sp>
        <p:nvSpPr>
          <p:cNvPr id="8" name="Text Placeholder 2">
            <a:extLst>
              <a:ext uri="{FF2B5EF4-FFF2-40B4-BE49-F238E27FC236}">
                <a16:creationId xmlns:a16="http://schemas.microsoft.com/office/drawing/2014/main" id="{621F3C24-9F5A-EA7B-9D80-837C8A2C9014}"/>
              </a:ext>
            </a:extLst>
          </p:cNvPr>
          <p:cNvSpPr>
            <a:spLocks noGrp="1"/>
          </p:cNvSpPr>
          <p:nvPr>
            <p:ph type="body" idx="1"/>
          </p:nvPr>
        </p:nvSpPr>
        <p:spPr>
          <a:xfrm>
            <a:off x="445477" y="1460134"/>
            <a:ext cx="11136923" cy="884704"/>
          </a:xfrm>
        </p:spPr>
        <p:txBody>
          <a:bodyPr anchor="t">
            <a:normAutofit fontScale="92500"/>
          </a:bodyPr>
          <a:lstStyle/>
          <a:p>
            <a:pPr>
              <a:lnSpc>
                <a:spcPct val="110000"/>
              </a:lnSpc>
              <a:spcBef>
                <a:spcPts val="0"/>
              </a:spcBef>
              <a:buClrTx/>
            </a:pPr>
            <a:r>
              <a:rPr lang="en-US" sz="2000" b="0" dirty="0">
                <a:solidFill>
                  <a:schemeClr val="tx1"/>
                </a:solidFill>
              </a:rPr>
              <a:t>If negative votes with reason are cast on Standards Action motions, a recirculation ballot with be sent to the committee with the reason(s) for the negative vote(s) and response from the PC chair (if any).</a:t>
            </a:r>
          </a:p>
        </p:txBody>
      </p:sp>
      <p:pic>
        <p:nvPicPr>
          <p:cNvPr id="7" name="Screen Recording 6">
            <a:hlinkClick r:id="" action="ppaction://media"/>
            <a:extLst>
              <a:ext uri="{FF2B5EF4-FFF2-40B4-BE49-F238E27FC236}">
                <a16:creationId xmlns:a16="http://schemas.microsoft.com/office/drawing/2014/main" id="{B1993222-59CF-9639-6187-B1156CC88433}"/>
              </a:ext>
            </a:extLst>
          </p:cNvPr>
          <p:cNvPicPr>
            <a:picLocks noChangeAspect="1"/>
          </p:cNvPicPr>
          <p:nvPr>
            <a:videoFile r:link="rId1"/>
            <p:extLst>
              <p:ext uri="{DAA4B4D4-6D71-4841-9C94-3DE7FCFB9230}">
                <p14:media xmlns:p14="http://schemas.microsoft.com/office/powerpoint/2010/main" r:embed="rId2">
                  <p14:trim end="5235.0999"/>
                </p14:media>
              </p:ext>
            </p:extLst>
          </p:nvPr>
        </p:nvPicPr>
        <p:blipFill>
          <a:blip r:embed="rId5"/>
          <a:stretch>
            <a:fillRect/>
          </a:stretch>
        </p:blipFill>
        <p:spPr>
          <a:xfrm>
            <a:off x="2234604" y="2344838"/>
            <a:ext cx="7558668" cy="3992906"/>
          </a:xfrm>
          <a:prstGeom prst="rect">
            <a:avLst/>
          </a:prstGeom>
        </p:spPr>
      </p:pic>
    </p:spTree>
    <p:extLst>
      <p:ext uri="{BB962C8B-B14F-4D97-AF65-F5344CB8AC3E}">
        <p14:creationId xmlns:p14="http://schemas.microsoft.com/office/powerpoint/2010/main" val="558241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71560-4A15-902C-C5AE-8DE0A1878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4CD42-8DDC-5CDD-52EE-D5429C56D1DF}"/>
              </a:ext>
            </a:extLst>
          </p:cNvPr>
          <p:cNvSpPr>
            <a:spLocks noGrp="1"/>
          </p:cNvSpPr>
          <p:nvPr>
            <p:ph type="title"/>
          </p:nvPr>
        </p:nvSpPr>
        <p:spPr>
          <a:xfrm>
            <a:off x="609600" y="76200"/>
            <a:ext cx="10972800" cy="1143000"/>
          </a:xfrm>
        </p:spPr>
        <p:txBody>
          <a:bodyPr anchor="ctr">
            <a:normAutofit/>
          </a:bodyPr>
          <a:lstStyle/>
          <a:p>
            <a:r>
              <a:rPr lang="en-US" dirty="0"/>
              <a:t>FINAL VOTE FOR PUBLICATION</a:t>
            </a:r>
          </a:p>
        </p:txBody>
      </p:sp>
      <p:sp>
        <p:nvSpPr>
          <p:cNvPr id="8" name="Text Placeholder 2">
            <a:extLst>
              <a:ext uri="{FF2B5EF4-FFF2-40B4-BE49-F238E27FC236}">
                <a16:creationId xmlns:a16="http://schemas.microsoft.com/office/drawing/2014/main" id="{90387F88-CDAD-FA32-BE59-264F3011DD7F}"/>
              </a:ext>
            </a:extLst>
          </p:cNvPr>
          <p:cNvSpPr>
            <a:spLocks noGrp="1"/>
          </p:cNvSpPr>
          <p:nvPr>
            <p:ph type="body" idx="1"/>
          </p:nvPr>
        </p:nvSpPr>
        <p:spPr>
          <a:xfrm>
            <a:off x="609599" y="1535111"/>
            <a:ext cx="11136923" cy="1893889"/>
          </a:xfrm>
        </p:spPr>
        <p:txBody>
          <a:bodyPr anchor="t">
            <a:normAutofit fontScale="92500"/>
          </a:bodyPr>
          <a:lstStyle/>
          <a:p>
            <a:pPr>
              <a:lnSpc>
                <a:spcPct val="110000"/>
              </a:lnSpc>
              <a:spcBef>
                <a:spcPts val="0"/>
              </a:spcBef>
              <a:buClrTx/>
            </a:pPr>
            <a:r>
              <a:rPr lang="en-US" b="0" dirty="0">
                <a:solidFill>
                  <a:schemeClr val="tx1"/>
                </a:solidFill>
              </a:rPr>
              <a:t>Once the PC has consensus that no further changes to the draft document are needed, if unresolved commenters or negative voters (from PPR votes) remain, the PC must take a “Vote for Publication with Unresolved Objectors.” This is a Standards Action vote, and if conducted via OSR ballot, the relevant check box must be selected. </a:t>
            </a:r>
          </a:p>
        </p:txBody>
      </p:sp>
      <p:grpSp>
        <p:nvGrpSpPr>
          <p:cNvPr id="5" name="Group 4">
            <a:extLst>
              <a:ext uri="{FF2B5EF4-FFF2-40B4-BE49-F238E27FC236}">
                <a16:creationId xmlns:a16="http://schemas.microsoft.com/office/drawing/2014/main" id="{E9E12BFE-E3AE-EA86-F33C-040E6C34446B}"/>
              </a:ext>
            </a:extLst>
          </p:cNvPr>
          <p:cNvGrpSpPr/>
          <p:nvPr/>
        </p:nvGrpSpPr>
        <p:grpSpPr>
          <a:xfrm>
            <a:off x="1204055" y="3429000"/>
            <a:ext cx="9783889" cy="2299241"/>
            <a:chOff x="1286115" y="3365579"/>
            <a:chExt cx="9783889" cy="2299241"/>
          </a:xfrm>
        </p:grpSpPr>
        <p:pic>
          <p:nvPicPr>
            <p:cNvPr id="4" name="Picture 3">
              <a:extLst>
                <a:ext uri="{FF2B5EF4-FFF2-40B4-BE49-F238E27FC236}">
                  <a16:creationId xmlns:a16="http://schemas.microsoft.com/office/drawing/2014/main" id="{204F41D8-3846-5E14-F497-DF8A2824D6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6115" y="3365579"/>
              <a:ext cx="9783889" cy="2299241"/>
            </a:xfrm>
            <a:prstGeom prst="rect">
              <a:avLst/>
            </a:prstGeom>
          </p:spPr>
        </p:pic>
        <p:sp>
          <p:nvSpPr>
            <p:cNvPr id="3" name="Rectangle 2">
              <a:extLst>
                <a:ext uri="{FF2B5EF4-FFF2-40B4-BE49-F238E27FC236}">
                  <a16:creationId xmlns:a16="http://schemas.microsoft.com/office/drawing/2014/main" id="{DE8FD05C-05BB-E099-757B-D0B7278AA22F}"/>
                </a:ext>
              </a:extLst>
            </p:cNvPr>
            <p:cNvSpPr/>
            <p:nvPr/>
          </p:nvSpPr>
          <p:spPr>
            <a:xfrm>
              <a:off x="1393901" y="5322888"/>
              <a:ext cx="2397513" cy="2638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9709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DF61-8835-1E55-2CDB-796810F194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1883E-588D-229A-E8B7-A977B1D9FED2}"/>
              </a:ext>
            </a:extLst>
          </p:cNvPr>
          <p:cNvSpPr>
            <a:spLocks noGrp="1"/>
          </p:cNvSpPr>
          <p:nvPr>
            <p:ph type="title"/>
          </p:nvPr>
        </p:nvSpPr>
        <p:spPr>
          <a:xfrm>
            <a:off x="609600" y="76200"/>
            <a:ext cx="10972800" cy="1143000"/>
          </a:xfrm>
        </p:spPr>
        <p:txBody>
          <a:bodyPr anchor="ctr">
            <a:normAutofit/>
          </a:bodyPr>
          <a:lstStyle/>
          <a:p>
            <a:r>
              <a:rPr lang="en-US" dirty="0"/>
              <a:t>VIEWING BALLOT RESULTS</a:t>
            </a:r>
          </a:p>
        </p:txBody>
      </p:sp>
      <p:sp>
        <p:nvSpPr>
          <p:cNvPr id="8" name="Text Placeholder 2">
            <a:extLst>
              <a:ext uri="{FF2B5EF4-FFF2-40B4-BE49-F238E27FC236}">
                <a16:creationId xmlns:a16="http://schemas.microsoft.com/office/drawing/2014/main" id="{302E7508-C0CE-AC4A-310A-A96427041217}"/>
              </a:ext>
            </a:extLst>
          </p:cNvPr>
          <p:cNvSpPr>
            <a:spLocks noGrp="1"/>
          </p:cNvSpPr>
          <p:nvPr>
            <p:ph type="body" idx="1"/>
          </p:nvPr>
        </p:nvSpPr>
        <p:spPr>
          <a:xfrm>
            <a:off x="609599" y="1535112"/>
            <a:ext cx="11136923" cy="1143000"/>
          </a:xfrm>
        </p:spPr>
        <p:txBody>
          <a:bodyPr anchor="t">
            <a:normAutofit/>
          </a:bodyPr>
          <a:lstStyle/>
          <a:p>
            <a:pPr>
              <a:lnSpc>
                <a:spcPct val="110000"/>
              </a:lnSpc>
              <a:spcBef>
                <a:spcPts val="0"/>
              </a:spcBef>
              <a:buClrTx/>
            </a:pPr>
            <a:r>
              <a:rPr lang="en-US" b="0" dirty="0">
                <a:solidFill>
                  <a:schemeClr val="tx1"/>
                </a:solidFill>
              </a:rPr>
              <a:t>Once a ballot has closed and the results are finalized, an automatic notice will be sent to all PC members indicating the ballot outcome and vote tally. </a:t>
            </a:r>
          </a:p>
        </p:txBody>
      </p:sp>
      <p:pic>
        <p:nvPicPr>
          <p:cNvPr id="4" name="Picture 3">
            <a:extLst>
              <a:ext uri="{FF2B5EF4-FFF2-40B4-BE49-F238E27FC236}">
                <a16:creationId xmlns:a16="http://schemas.microsoft.com/office/drawing/2014/main" id="{5AEFAD36-934D-ACA8-D323-F1FEC8BC40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36291" y="2678112"/>
            <a:ext cx="5319417" cy="3728272"/>
          </a:xfrm>
          <a:prstGeom prst="rect">
            <a:avLst/>
          </a:prstGeom>
        </p:spPr>
      </p:pic>
    </p:spTree>
    <p:extLst>
      <p:ext uri="{BB962C8B-B14F-4D97-AF65-F5344CB8AC3E}">
        <p14:creationId xmlns:p14="http://schemas.microsoft.com/office/powerpoint/2010/main" val="85834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0942-5AA3-9BE9-0A0A-414F12BA0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04044-24FF-EFCD-15CA-727158916A12}"/>
              </a:ext>
            </a:extLst>
          </p:cNvPr>
          <p:cNvSpPr>
            <a:spLocks noGrp="1"/>
          </p:cNvSpPr>
          <p:nvPr>
            <p:ph type="title"/>
          </p:nvPr>
        </p:nvSpPr>
        <p:spPr>
          <a:xfrm>
            <a:off x="609600" y="76200"/>
            <a:ext cx="10972800" cy="1143000"/>
          </a:xfrm>
        </p:spPr>
        <p:txBody>
          <a:bodyPr anchor="ctr">
            <a:normAutofit/>
          </a:bodyPr>
          <a:lstStyle/>
          <a:p>
            <a:r>
              <a:rPr lang="en-US" dirty="0"/>
              <a:t>VIEWING BALLOT RESULTS (REPORT)</a:t>
            </a:r>
          </a:p>
        </p:txBody>
      </p:sp>
      <p:sp>
        <p:nvSpPr>
          <p:cNvPr id="8" name="Text Placeholder 2">
            <a:extLst>
              <a:ext uri="{FF2B5EF4-FFF2-40B4-BE49-F238E27FC236}">
                <a16:creationId xmlns:a16="http://schemas.microsoft.com/office/drawing/2014/main" id="{4F354DC5-EF33-9202-1FCA-4005520BDDE3}"/>
              </a:ext>
            </a:extLst>
          </p:cNvPr>
          <p:cNvSpPr>
            <a:spLocks noGrp="1"/>
          </p:cNvSpPr>
          <p:nvPr>
            <p:ph type="body" idx="1"/>
          </p:nvPr>
        </p:nvSpPr>
        <p:spPr>
          <a:xfrm>
            <a:off x="609599" y="1535112"/>
            <a:ext cx="11136923" cy="527864"/>
          </a:xfrm>
        </p:spPr>
        <p:txBody>
          <a:bodyPr anchor="t">
            <a:normAutofit/>
          </a:bodyPr>
          <a:lstStyle/>
          <a:p>
            <a:pPr>
              <a:lnSpc>
                <a:spcPct val="110000"/>
              </a:lnSpc>
              <a:spcBef>
                <a:spcPts val="0"/>
              </a:spcBef>
              <a:buClrTx/>
            </a:pPr>
            <a:r>
              <a:rPr lang="en-US" b="0" dirty="0">
                <a:solidFill>
                  <a:schemeClr val="tx1"/>
                </a:solidFill>
              </a:rPr>
              <a:t>A detailed ballot report can be view/downloaded through the OSR.</a:t>
            </a:r>
          </a:p>
        </p:txBody>
      </p:sp>
      <p:pic>
        <p:nvPicPr>
          <p:cNvPr id="4" name="Picture 3">
            <a:extLst>
              <a:ext uri="{FF2B5EF4-FFF2-40B4-BE49-F238E27FC236}">
                <a16:creationId xmlns:a16="http://schemas.microsoft.com/office/drawing/2014/main" id="{DFC878B7-69B7-C648-8231-B38B024882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03745" y="2062976"/>
            <a:ext cx="3597724" cy="4287242"/>
          </a:xfrm>
          <a:prstGeom prst="rect">
            <a:avLst/>
          </a:prstGeom>
        </p:spPr>
      </p:pic>
      <p:pic>
        <p:nvPicPr>
          <p:cNvPr id="7" name="Picture 6">
            <a:extLst>
              <a:ext uri="{FF2B5EF4-FFF2-40B4-BE49-F238E27FC236}">
                <a16:creationId xmlns:a16="http://schemas.microsoft.com/office/drawing/2014/main" id="{2ACB46E5-6D48-199E-90EF-55D900FB3907}"/>
              </a:ext>
            </a:extLst>
          </p:cNvPr>
          <p:cNvPicPr>
            <a:picLocks noChangeAspect="1"/>
          </p:cNvPicPr>
          <p:nvPr/>
        </p:nvPicPr>
        <p:blipFill>
          <a:blip r:embed="rId4"/>
          <a:srcRect t="31517" r="51311" b="10161"/>
          <a:stretch/>
        </p:blipFill>
        <p:spPr>
          <a:xfrm>
            <a:off x="832623" y="2076714"/>
            <a:ext cx="5943600" cy="2002329"/>
          </a:xfrm>
          <a:prstGeom prst="rect">
            <a:avLst/>
          </a:prstGeom>
        </p:spPr>
      </p:pic>
      <p:sp>
        <p:nvSpPr>
          <p:cNvPr id="9" name="Oval 8">
            <a:extLst>
              <a:ext uri="{FF2B5EF4-FFF2-40B4-BE49-F238E27FC236}">
                <a16:creationId xmlns:a16="http://schemas.microsoft.com/office/drawing/2014/main" id="{58251C4E-1468-9B6C-0193-4CFB40E1D0B9}"/>
              </a:ext>
            </a:extLst>
          </p:cNvPr>
          <p:cNvSpPr/>
          <p:nvPr/>
        </p:nvSpPr>
        <p:spPr>
          <a:xfrm>
            <a:off x="4852416" y="2668502"/>
            <a:ext cx="530352" cy="17678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383D6-F43B-B560-194D-A80BC816A3BD}"/>
              </a:ext>
            </a:extLst>
          </p:cNvPr>
          <p:cNvPicPr>
            <a:picLocks noChangeAspect="1"/>
          </p:cNvPicPr>
          <p:nvPr/>
        </p:nvPicPr>
        <p:blipFill>
          <a:blip r:embed="rId5"/>
          <a:stretch>
            <a:fillRect/>
          </a:stretch>
        </p:blipFill>
        <p:spPr>
          <a:xfrm>
            <a:off x="880917" y="4267852"/>
            <a:ext cx="5943600" cy="2147660"/>
          </a:xfrm>
          <a:prstGeom prst="rect">
            <a:avLst/>
          </a:prstGeom>
        </p:spPr>
      </p:pic>
    </p:spTree>
    <p:extLst>
      <p:ext uri="{BB962C8B-B14F-4D97-AF65-F5344CB8AC3E}">
        <p14:creationId xmlns:p14="http://schemas.microsoft.com/office/powerpoint/2010/main" val="378496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91A51-4627-2204-3BA7-704D489DC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F76B5-2357-348A-79EF-C317380544AF}"/>
              </a:ext>
            </a:extLst>
          </p:cNvPr>
          <p:cNvSpPr>
            <a:spLocks noGrp="1"/>
          </p:cNvSpPr>
          <p:nvPr>
            <p:ph type="title"/>
          </p:nvPr>
        </p:nvSpPr>
        <p:spPr>
          <a:xfrm>
            <a:off x="609600" y="76200"/>
            <a:ext cx="10972800" cy="1143000"/>
          </a:xfrm>
        </p:spPr>
        <p:txBody>
          <a:bodyPr anchor="ctr">
            <a:normAutofit/>
          </a:bodyPr>
          <a:lstStyle/>
          <a:p>
            <a:r>
              <a:rPr lang="en-US" dirty="0"/>
              <a:t>QUESTIONS/ASSISTANCE</a:t>
            </a:r>
          </a:p>
        </p:txBody>
      </p:sp>
      <p:sp>
        <p:nvSpPr>
          <p:cNvPr id="8" name="Text Placeholder 2">
            <a:extLst>
              <a:ext uri="{FF2B5EF4-FFF2-40B4-BE49-F238E27FC236}">
                <a16:creationId xmlns:a16="http://schemas.microsoft.com/office/drawing/2014/main" id="{7F10CD04-36F5-15E3-3AF6-F31C75C99CA1}"/>
              </a:ext>
            </a:extLst>
          </p:cNvPr>
          <p:cNvSpPr>
            <a:spLocks noGrp="1"/>
          </p:cNvSpPr>
          <p:nvPr>
            <p:ph type="body" idx="1"/>
          </p:nvPr>
        </p:nvSpPr>
        <p:spPr>
          <a:xfrm>
            <a:off x="86810" y="1467960"/>
            <a:ext cx="12018380" cy="1492238"/>
          </a:xfrm>
        </p:spPr>
        <p:txBody>
          <a:bodyPr anchor="t">
            <a:normAutofit fontScale="92500" lnSpcReduction="10000"/>
          </a:bodyPr>
          <a:lstStyle/>
          <a:p>
            <a:pPr marL="342900" indent="-342900">
              <a:lnSpc>
                <a:spcPct val="110000"/>
              </a:lnSpc>
              <a:spcBef>
                <a:spcPts val="0"/>
              </a:spcBef>
              <a:buClrTx/>
              <a:buFont typeface="Arial" panose="020B0604020202020204" pitchFamily="34" charset="0"/>
              <a:buChar char="•"/>
            </a:pPr>
            <a:r>
              <a:rPr lang="en-US" b="0" dirty="0">
                <a:solidFill>
                  <a:schemeClr val="tx1"/>
                </a:solidFill>
              </a:rPr>
              <a:t>Every ASHRAE project committee is assigned both an SPLS liaison and an ASHRAE staff liaison, either of whom is an invaluable resource for guiding/assisting the PC’s work.</a:t>
            </a:r>
          </a:p>
          <a:p>
            <a:pPr marL="342900" indent="-342900">
              <a:lnSpc>
                <a:spcPct val="110000"/>
              </a:lnSpc>
              <a:spcBef>
                <a:spcPts val="0"/>
              </a:spcBef>
              <a:buClrTx/>
              <a:buFont typeface="Arial" panose="020B0604020202020204" pitchFamily="34" charset="0"/>
              <a:buChar char="•"/>
            </a:pPr>
            <a:r>
              <a:rPr lang="en-US" b="0" dirty="0">
                <a:solidFill>
                  <a:schemeClr val="tx1"/>
                </a:solidFill>
              </a:rPr>
              <a:t>The names of the committee’s assigned SPLS and staff liaisons can be found at the very end of the committee membership roster.</a:t>
            </a:r>
          </a:p>
        </p:txBody>
      </p:sp>
      <p:grpSp>
        <p:nvGrpSpPr>
          <p:cNvPr id="15" name="Group 14">
            <a:extLst>
              <a:ext uri="{FF2B5EF4-FFF2-40B4-BE49-F238E27FC236}">
                <a16:creationId xmlns:a16="http://schemas.microsoft.com/office/drawing/2014/main" id="{15CFCACE-81F7-311E-35F2-73686598AEDF}"/>
              </a:ext>
            </a:extLst>
          </p:cNvPr>
          <p:cNvGrpSpPr>
            <a:grpSpLocks noChangeAspect="1"/>
          </p:cNvGrpSpPr>
          <p:nvPr/>
        </p:nvGrpSpPr>
        <p:grpSpPr>
          <a:xfrm>
            <a:off x="3514488" y="2951547"/>
            <a:ext cx="4483618" cy="3389021"/>
            <a:chOff x="3578352" y="2257193"/>
            <a:chExt cx="5223845" cy="3948535"/>
          </a:xfrm>
        </p:grpSpPr>
        <p:sp>
          <p:nvSpPr>
            <p:cNvPr id="12" name="Rectangle 11">
              <a:extLst>
                <a:ext uri="{FF2B5EF4-FFF2-40B4-BE49-F238E27FC236}">
                  <a16:creationId xmlns:a16="http://schemas.microsoft.com/office/drawing/2014/main" id="{3AFDF6D4-7A6B-3B55-F596-F1505264995F}"/>
                </a:ext>
              </a:extLst>
            </p:cNvPr>
            <p:cNvSpPr/>
            <p:nvPr/>
          </p:nvSpPr>
          <p:spPr>
            <a:xfrm>
              <a:off x="3578352" y="3121152"/>
              <a:ext cx="2261616" cy="30845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8F95F0-676D-CE4E-8907-F232454CC2A0}"/>
                </a:ext>
              </a:extLst>
            </p:cNvPr>
            <p:cNvSpPr/>
            <p:nvPr/>
          </p:nvSpPr>
          <p:spPr>
            <a:xfrm>
              <a:off x="3578352" y="2257193"/>
              <a:ext cx="1365504" cy="211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C59BCE-DD4E-07A5-BB7C-EDDE3C5C239D}"/>
                </a:ext>
              </a:extLst>
            </p:cNvPr>
            <p:cNvSpPr/>
            <p:nvPr/>
          </p:nvSpPr>
          <p:spPr>
            <a:xfrm>
              <a:off x="7436693" y="2273044"/>
              <a:ext cx="1365504" cy="211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69431769-AECD-B8D5-24B0-8895A7E3C4A2}"/>
              </a:ext>
            </a:extLst>
          </p:cNvPr>
          <p:cNvPicPr>
            <a:picLocks noChangeAspect="1"/>
          </p:cNvPicPr>
          <p:nvPr/>
        </p:nvPicPr>
        <p:blipFill>
          <a:blip r:embed="rId3"/>
          <a:srcRect t="4444"/>
          <a:stretch/>
        </p:blipFill>
        <p:spPr>
          <a:xfrm>
            <a:off x="2049379" y="2984526"/>
            <a:ext cx="8093241" cy="3425315"/>
          </a:xfrm>
          <a:prstGeom prst="rect">
            <a:avLst/>
          </a:prstGeom>
        </p:spPr>
      </p:pic>
    </p:spTree>
    <p:extLst>
      <p:ext uri="{BB962C8B-B14F-4D97-AF65-F5344CB8AC3E}">
        <p14:creationId xmlns:p14="http://schemas.microsoft.com/office/powerpoint/2010/main" val="82624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1AB1-0507-45F3-7705-7D950BF1F5CF}"/>
              </a:ext>
            </a:extLst>
          </p:cNvPr>
          <p:cNvSpPr>
            <a:spLocks noGrp="1"/>
          </p:cNvSpPr>
          <p:nvPr>
            <p:ph type="title"/>
          </p:nvPr>
        </p:nvSpPr>
        <p:spPr/>
        <p:txBody>
          <a:bodyPr/>
          <a:lstStyle/>
          <a:p>
            <a:r>
              <a:rPr lang="en-US" dirty="0"/>
              <a:t>STANDARDS SECTION STAFF</a:t>
            </a:r>
          </a:p>
        </p:txBody>
      </p:sp>
      <p:sp>
        <p:nvSpPr>
          <p:cNvPr id="3" name="Text Placeholder 2">
            <a:extLst>
              <a:ext uri="{FF2B5EF4-FFF2-40B4-BE49-F238E27FC236}">
                <a16:creationId xmlns:a16="http://schemas.microsoft.com/office/drawing/2014/main" id="{55748F45-9801-4A2F-1F1F-1FBDE170DE5C}"/>
              </a:ext>
            </a:extLst>
          </p:cNvPr>
          <p:cNvSpPr>
            <a:spLocks noGrp="1"/>
          </p:cNvSpPr>
          <p:nvPr>
            <p:ph type="body" idx="1"/>
          </p:nvPr>
        </p:nvSpPr>
        <p:spPr>
          <a:xfrm>
            <a:off x="792956" y="1384690"/>
            <a:ext cx="10606088" cy="486752"/>
          </a:xfrm>
        </p:spPr>
        <p:txBody>
          <a:bodyPr>
            <a:normAutofit/>
          </a:bodyPr>
          <a:lstStyle/>
          <a:p>
            <a:pPr algn="ctr">
              <a:spcBef>
                <a:spcPts val="0"/>
              </a:spcBef>
            </a:pPr>
            <a:r>
              <a:rPr lang="en-US" sz="2000" dirty="0"/>
              <a:t>Direct Phone Line: (678) 539-XXXX (Ext.)</a:t>
            </a:r>
          </a:p>
        </p:txBody>
      </p:sp>
      <p:graphicFrame>
        <p:nvGraphicFramePr>
          <p:cNvPr id="5" name="Table 4">
            <a:extLst>
              <a:ext uri="{FF2B5EF4-FFF2-40B4-BE49-F238E27FC236}">
                <a16:creationId xmlns:a16="http://schemas.microsoft.com/office/drawing/2014/main" id="{B4B43FFE-A091-585E-29B3-078A18C1F440}"/>
              </a:ext>
            </a:extLst>
          </p:cNvPr>
          <p:cNvGraphicFramePr>
            <a:graphicFrameLocks noGrp="1"/>
          </p:cNvGraphicFramePr>
          <p:nvPr>
            <p:extLst>
              <p:ext uri="{D42A27DB-BD31-4B8C-83A1-F6EECF244321}">
                <p14:modId xmlns:p14="http://schemas.microsoft.com/office/powerpoint/2010/main" val="312284900"/>
              </p:ext>
            </p:extLst>
          </p:nvPr>
        </p:nvGraphicFramePr>
        <p:xfrm>
          <a:off x="254000" y="1867192"/>
          <a:ext cx="11658600" cy="3900607"/>
        </p:xfrm>
        <a:graphic>
          <a:graphicData uri="http://schemas.openxmlformats.org/drawingml/2006/table">
            <a:tbl>
              <a:tblPr firstRow="1" bandRow="1">
                <a:tableStyleId>{5C22544A-7EE6-4342-B048-85BDC9FD1C3A}</a:tableStyleId>
              </a:tblPr>
              <a:tblGrid>
                <a:gridCol w="7086600">
                  <a:extLst>
                    <a:ext uri="{9D8B030D-6E8A-4147-A177-3AD203B41FA5}">
                      <a16:colId xmlns:a16="http://schemas.microsoft.com/office/drawing/2014/main" val="1765288238"/>
                    </a:ext>
                  </a:extLst>
                </a:gridCol>
                <a:gridCol w="3657600">
                  <a:extLst>
                    <a:ext uri="{9D8B030D-6E8A-4147-A177-3AD203B41FA5}">
                      <a16:colId xmlns:a16="http://schemas.microsoft.com/office/drawing/2014/main" val="1059653125"/>
                    </a:ext>
                  </a:extLst>
                </a:gridCol>
                <a:gridCol w="914400">
                  <a:extLst>
                    <a:ext uri="{9D8B030D-6E8A-4147-A177-3AD203B41FA5}">
                      <a16:colId xmlns:a16="http://schemas.microsoft.com/office/drawing/2014/main" val="2565659889"/>
                    </a:ext>
                  </a:extLst>
                </a:gridCol>
              </a:tblGrid>
              <a:tr h="457200">
                <a:tc>
                  <a:txBody>
                    <a:bodyPr/>
                    <a:lstStyle/>
                    <a:p>
                      <a:r>
                        <a:rPr lang="en-US" dirty="0">
                          <a:latin typeface="Arial" panose="020B0604020202020204" pitchFamily="34" charset="0"/>
                          <a:cs typeface="Arial" panose="020B0604020202020204" pitchFamily="34" charset="0"/>
                        </a:rPr>
                        <a:t>Staff Member</a:t>
                      </a:r>
                    </a:p>
                  </a:txBody>
                  <a:tcPr anchor="b"/>
                </a:tc>
                <a:tc>
                  <a:txBody>
                    <a:bodyPr/>
                    <a:lstStyle/>
                    <a:p>
                      <a:r>
                        <a:rPr lang="en-US" dirty="0">
                          <a:latin typeface="Arial" panose="020B0604020202020204" pitchFamily="34" charset="0"/>
                          <a:cs typeface="Arial" panose="020B0604020202020204" pitchFamily="34" charset="0"/>
                        </a:rPr>
                        <a:t>Email Address</a:t>
                      </a:r>
                    </a:p>
                  </a:txBody>
                  <a:tcPr anchor="b"/>
                </a:tc>
                <a:tc>
                  <a:txBody>
                    <a:bodyPr/>
                    <a:lstStyle/>
                    <a:p>
                      <a:r>
                        <a:rPr lang="en-US" dirty="0">
                          <a:latin typeface="Arial" panose="020B0604020202020204" pitchFamily="34" charset="0"/>
                          <a:cs typeface="Arial" panose="020B0604020202020204" pitchFamily="34" charset="0"/>
                        </a:rPr>
                        <a:t>Ext.</a:t>
                      </a:r>
                    </a:p>
                  </a:txBody>
                  <a:tcPr anchor="b"/>
                </a:tc>
                <a:extLst>
                  <a:ext uri="{0D108BD9-81ED-4DB2-BD59-A6C34878D82A}">
                    <a16:rowId xmlns:a16="http://schemas.microsoft.com/office/drawing/2014/main" val="3962452815"/>
                  </a:ext>
                </a:extLst>
              </a:tr>
              <a:tr h="670022">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Standards Committee</a:t>
                      </a:r>
                    </a:p>
                    <a:p>
                      <a:pPr>
                        <a:lnSpc>
                          <a:spcPct val="104000"/>
                        </a:lnSpc>
                        <a:spcBef>
                          <a:spcPts val="600"/>
                        </a:spcBef>
                      </a:pPr>
                      <a:r>
                        <a:rPr lang="en-US" b="0" dirty="0">
                          <a:latin typeface="Arial" panose="020B0604020202020204" pitchFamily="34" charset="0"/>
                          <a:cs typeface="Arial" panose="020B0604020202020204" pitchFamily="34" charset="0"/>
                        </a:rPr>
                        <a:t>Ryan Shanley</a:t>
                      </a:r>
                      <a:r>
                        <a:rPr lang="en-US" dirty="0">
                          <a:latin typeface="Arial" panose="020B0604020202020204" pitchFamily="34" charset="0"/>
                          <a:cs typeface="Arial" panose="020B0604020202020204" pitchFamily="34" charset="0"/>
                        </a:rPr>
                        <a:t>, Senior Manager of Standards</a:t>
                      </a: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2"/>
                        </a:rPr>
                        <a:t>rshanley@ashrae.org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rPr>
                        <a:t>1125</a:t>
                      </a:r>
                    </a:p>
                  </a:txBody>
                  <a:tcPr/>
                </a:tc>
                <a:extLst>
                  <a:ext uri="{0D108BD9-81ED-4DB2-BD59-A6C34878D82A}">
                    <a16:rowId xmlns:a16="http://schemas.microsoft.com/office/drawing/2014/main" val="2204731890"/>
                  </a:ext>
                </a:extLst>
              </a:tr>
              <a:tr h="643187">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Procedures, PPIS, Appeals</a:t>
                      </a:r>
                    </a:p>
                    <a:p>
                      <a:pPr>
                        <a:lnSpc>
                          <a:spcPct val="104000"/>
                        </a:lnSpc>
                        <a:spcBef>
                          <a:spcPts val="600"/>
                        </a:spcBef>
                      </a:pPr>
                      <a:r>
                        <a:rPr lang="en-US" b="0" u="none" dirty="0">
                          <a:latin typeface="Arial" panose="020B0604020202020204" pitchFamily="34" charset="0"/>
                          <a:cs typeface="Arial" panose="020B0604020202020204" pitchFamily="34" charset="0"/>
                        </a:rPr>
                        <a:t>Tanisha Meyers-Lisle, Asst. Manager of Standards - Administration</a:t>
                      </a: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3"/>
                        </a:rPr>
                        <a:t>tmlisle@ashrae.org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rPr>
                        <a:t>1111</a:t>
                      </a:r>
                    </a:p>
                  </a:txBody>
                  <a:tcPr/>
                </a:tc>
                <a:extLst>
                  <a:ext uri="{0D108BD9-81ED-4DB2-BD59-A6C34878D82A}">
                    <a16:rowId xmlns:a16="http://schemas.microsoft.com/office/drawing/2014/main" val="2630867857"/>
                  </a:ext>
                </a:extLst>
              </a:tr>
              <a:tr h="643187">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SPLS, SRS</a:t>
                      </a:r>
                      <a:br>
                        <a:rPr lang="en-US" b="0" u="none" dirty="0">
                          <a:latin typeface="Arial" panose="020B0604020202020204" pitchFamily="34" charset="0"/>
                          <a:cs typeface="Arial" panose="020B0604020202020204" pitchFamily="34" charset="0"/>
                        </a:rPr>
                      </a:br>
                      <a:r>
                        <a:rPr lang="en-US" b="0" u="none" dirty="0">
                          <a:latin typeface="Arial" panose="020B0604020202020204" pitchFamily="34" charset="0"/>
                          <a:cs typeface="Arial" panose="020B0604020202020204" pitchFamily="34" charset="0"/>
                        </a:rPr>
                        <a:t>Carl Jordan, Standards Administration Specialist</a:t>
                      </a:r>
                      <a:endParaRPr lang="en-US" b="1" u="sng"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4"/>
                        </a:rPr>
                        <a:t>cjordan@ashrae.org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rPr>
                        <a:t>1175</a:t>
                      </a:r>
                    </a:p>
                  </a:txBody>
                  <a:tcPr/>
                </a:tc>
                <a:extLst>
                  <a:ext uri="{0D108BD9-81ED-4DB2-BD59-A6C34878D82A}">
                    <a16:rowId xmlns:a16="http://schemas.microsoft.com/office/drawing/2014/main" val="1914701578"/>
                  </a:ext>
                </a:extLst>
              </a:tr>
              <a:tr h="643187">
                <a:tc>
                  <a:txBody>
                    <a:bodyPr/>
                    <a:lstStyle/>
                    <a:p>
                      <a:pPr>
                        <a:lnSpc>
                          <a:spcPct val="104000"/>
                        </a:lnSpc>
                        <a:spcBef>
                          <a:spcPts val="600"/>
                        </a:spcBef>
                      </a:pPr>
                      <a:endParaRPr lang="en-US" b="0" u="none"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308630"/>
                  </a:ext>
                </a:extLst>
              </a:tr>
              <a:tr h="643187">
                <a:tc>
                  <a:txBody>
                    <a:bodyPr/>
                    <a:lstStyle/>
                    <a:p>
                      <a:pPr>
                        <a:lnSpc>
                          <a:spcPct val="104000"/>
                        </a:lnSpc>
                        <a:spcBef>
                          <a:spcPts val="600"/>
                        </a:spcBef>
                      </a:pPr>
                      <a:r>
                        <a:rPr lang="en-US" b="1" u="sng" dirty="0">
                          <a:latin typeface="Arial" panose="020B0604020202020204" pitchFamily="34" charset="0"/>
                          <a:cs typeface="Arial" panose="020B0604020202020204" pitchFamily="34" charset="0"/>
                        </a:rPr>
                        <a:t>General Inquiries/Assistance</a:t>
                      </a:r>
                      <a:endParaRPr lang="en-US" b="0" u="none" dirty="0">
                        <a:latin typeface="Arial" panose="020B0604020202020204" pitchFamily="34" charset="0"/>
                        <a:cs typeface="Arial" panose="020B0604020202020204" pitchFamily="34" charset="0"/>
                      </a:endParaRPr>
                    </a:p>
                    <a:p>
                      <a:pPr>
                        <a:lnSpc>
                          <a:spcPct val="104000"/>
                        </a:lnSpc>
                        <a:spcBef>
                          <a:spcPts val="600"/>
                        </a:spcBef>
                      </a:pPr>
                      <a:r>
                        <a:rPr lang="en-US" b="0" u="none" dirty="0">
                          <a:latin typeface="Arial" panose="020B0604020202020204" pitchFamily="34" charset="0"/>
                          <a:cs typeface="Arial" panose="020B0604020202020204" pitchFamily="34" charset="0"/>
                        </a:rPr>
                        <a:t>Standards Section</a:t>
                      </a:r>
                      <a:endParaRPr lang="en-US" b="1" u="sng"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r>
                        <a:rPr lang="en-US" dirty="0">
                          <a:latin typeface="Arial" panose="020B0604020202020204" pitchFamily="34" charset="0"/>
                          <a:cs typeface="Arial" panose="020B0604020202020204" pitchFamily="34" charset="0"/>
                          <a:hlinkClick r:id="rId5"/>
                        </a:rPr>
                        <a:t>standards.section@ashrae.org</a:t>
                      </a:r>
                      <a:endParaRPr lang="en-US" dirty="0">
                        <a:latin typeface="Arial" panose="020B0604020202020204" pitchFamily="34" charset="0"/>
                        <a:cs typeface="Arial" panose="020B0604020202020204" pitchFamily="34" charset="0"/>
                      </a:endParaRPr>
                    </a:p>
                  </a:txBody>
                  <a:tcPr/>
                </a:tc>
                <a:tc>
                  <a:txBody>
                    <a:bodyPr/>
                    <a:lstStyle/>
                    <a:p>
                      <a:pPr>
                        <a:lnSpc>
                          <a:spcPct val="104000"/>
                        </a:lnSpc>
                        <a:spcBef>
                          <a:spcPts val="600"/>
                        </a:spcBef>
                      </a:pP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6651375"/>
                  </a:ext>
                </a:extLst>
              </a:tr>
            </a:tbl>
          </a:graphicData>
        </a:graphic>
      </p:graphicFrame>
    </p:spTree>
    <p:extLst>
      <p:ext uri="{BB962C8B-B14F-4D97-AF65-F5344CB8AC3E}">
        <p14:creationId xmlns:p14="http://schemas.microsoft.com/office/powerpoint/2010/main" val="349710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INTENDED AUDIENCE</a:t>
            </a:r>
          </a:p>
        </p:txBody>
      </p:sp>
      <p:sp>
        <p:nvSpPr>
          <p:cNvPr id="8" name="Text Placeholder 2">
            <a:extLst>
              <a:ext uri="{FF2B5EF4-FFF2-40B4-BE49-F238E27FC236}">
                <a16:creationId xmlns:a16="http://schemas.microsoft.com/office/drawing/2014/main" id="{85B121CD-BB4D-83D5-5F54-2BEB952C1D18}"/>
              </a:ext>
            </a:extLst>
          </p:cNvPr>
          <p:cNvSpPr>
            <a:spLocks noGrp="1"/>
          </p:cNvSpPr>
          <p:nvPr>
            <p:ph type="body" idx="1"/>
          </p:nvPr>
        </p:nvSpPr>
        <p:spPr>
          <a:xfrm>
            <a:off x="609599" y="1535111"/>
            <a:ext cx="11136923" cy="3683660"/>
          </a:xfrm>
        </p:spPr>
        <p:txBody>
          <a:bodyPr anchor="t">
            <a:normAutofit/>
          </a:bodyPr>
          <a:lstStyle/>
          <a:p>
            <a:pPr>
              <a:spcBef>
                <a:spcPts val="0"/>
              </a:spcBef>
              <a:buClrTx/>
            </a:pPr>
            <a:r>
              <a:rPr lang="en-US" dirty="0">
                <a:solidFill>
                  <a:schemeClr val="tx1"/>
                </a:solidFill>
              </a:rPr>
              <a:t>The intended audience for this training presentation is members and potential members of ASHRAE Standard and Guideline Project Committees. It is not intended to go into detail on topics/tasks that are only of relevance to Project Committee chairs (such as creating online ballots, balancing committee membership, etc.). These topics are covered in depth in other training materials. Please refer to the </a:t>
            </a:r>
            <a:r>
              <a:rPr lang="en-US" dirty="0">
                <a:solidFill>
                  <a:schemeClr val="tx1"/>
                </a:solidFill>
                <a:hlinkClick r:id="rId3"/>
              </a:rPr>
              <a:t>ASHRAE PCs Toolkit</a:t>
            </a:r>
            <a:r>
              <a:rPr lang="en-US" dirty="0">
                <a:solidFill>
                  <a:schemeClr val="tx1"/>
                </a:solidFill>
              </a:rPr>
              <a:t> for additional information.</a:t>
            </a:r>
          </a:p>
        </p:txBody>
      </p:sp>
    </p:spTree>
    <p:extLst>
      <p:ext uri="{BB962C8B-B14F-4D97-AF65-F5344CB8AC3E}">
        <p14:creationId xmlns:p14="http://schemas.microsoft.com/office/powerpoint/2010/main" val="344924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780A-175E-795E-1C4C-37C88EE31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E38BD-490A-DEA6-4FEE-7C7ABE505B82}"/>
              </a:ext>
            </a:extLst>
          </p:cNvPr>
          <p:cNvSpPr>
            <a:spLocks noGrp="1"/>
          </p:cNvSpPr>
          <p:nvPr>
            <p:ph type="title"/>
          </p:nvPr>
        </p:nvSpPr>
        <p:spPr>
          <a:xfrm>
            <a:off x="609600" y="76200"/>
            <a:ext cx="10972800" cy="1143000"/>
          </a:xfrm>
        </p:spPr>
        <p:txBody>
          <a:bodyPr anchor="ctr">
            <a:normAutofit/>
          </a:bodyPr>
          <a:lstStyle/>
          <a:p>
            <a:r>
              <a:rPr lang="en-US" dirty="0"/>
              <a:t>PROCEDURAL REFERENCES</a:t>
            </a:r>
          </a:p>
        </p:txBody>
      </p:sp>
      <p:sp>
        <p:nvSpPr>
          <p:cNvPr id="8" name="Text Placeholder 2">
            <a:extLst>
              <a:ext uri="{FF2B5EF4-FFF2-40B4-BE49-F238E27FC236}">
                <a16:creationId xmlns:a16="http://schemas.microsoft.com/office/drawing/2014/main" id="{920557DA-49A5-8CBF-457E-510156BD5690}"/>
              </a:ext>
            </a:extLst>
          </p:cNvPr>
          <p:cNvSpPr>
            <a:spLocks noGrp="1"/>
          </p:cNvSpPr>
          <p:nvPr>
            <p:ph type="body" idx="1"/>
          </p:nvPr>
        </p:nvSpPr>
        <p:spPr>
          <a:xfrm>
            <a:off x="609599" y="1535111"/>
            <a:ext cx="11136923" cy="3683660"/>
          </a:xfrm>
        </p:spPr>
        <p:txBody>
          <a:bodyPr anchor="t">
            <a:normAutofit/>
          </a:bodyPr>
          <a:lstStyle/>
          <a:p>
            <a:pPr marL="228600" indent="-228600">
              <a:spcBef>
                <a:spcPts val="0"/>
              </a:spcBef>
              <a:buClrTx/>
              <a:buFont typeface="Arial" panose="020B0604020202020204" pitchFamily="34" charset="0"/>
              <a:buChar char="•"/>
            </a:pPr>
            <a:r>
              <a:rPr lang="en-US" dirty="0">
                <a:solidFill>
                  <a:schemeClr val="tx1"/>
                </a:solidFill>
                <a:hlinkClick r:id="rId3"/>
              </a:rPr>
              <a:t>Procedures for ASHRAE Standards Actions (PASA)</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4"/>
              </a:rPr>
              <a:t>PCs Guide to PASA</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5"/>
              </a:rPr>
              <a:t>Instructions for Balloting for Chairs</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6"/>
              </a:rPr>
              <a:t>PC Members Instructions for Online Ballots</a:t>
            </a:r>
            <a:endParaRPr lang="en-US" dirty="0">
              <a:solidFill>
                <a:schemeClr val="tx1"/>
              </a:solidFill>
            </a:endParaRPr>
          </a:p>
          <a:p>
            <a:pPr marL="228600" indent="-228600">
              <a:spcBef>
                <a:spcPts val="0"/>
              </a:spcBef>
              <a:buClrTx/>
              <a:buFont typeface="Arial" panose="020B0604020202020204" pitchFamily="34" charset="0"/>
              <a:buChar char="•"/>
            </a:pPr>
            <a:r>
              <a:rPr lang="en-US" dirty="0">
                <a:solidFill>
                  <a:schemeClr val="tx1"/>
                </a:solidFill>
                <a:hlinkClick r:id="rId7"/>
              </a:rPr>
              <a:t>ASHRAE Simplified Rules of Order – Quick Reference</a:t>
            </a:r>
            <a:endParaRPr lang="en-US" dirty="0">
              <a:solidFill>
                <a:schemeClr val="tx1"/>
              </a:solidFill>
            </a:endParaRPr>
          </a:p>
          <a:p>
            <a:pPr marL="342900" indent="-342900">
              <a:spcBef>
                <a:spcPts val="0"/>
              </a:spcBef>
              <a:buFont typeface="Arial" panose="020B0604020202020204" pitchFamily="34" charset="0"/>
              <a:buChar char="•"/>
            </a:pPr>
            <a:endParaRPr lang="en-US" dirty="0"/>
          </a:p>
          <a:p>
            <a:pPr>
              <a:spcBef>
                <a:spcPts val="0"/>
              </a:spcBef>
            </a:pPr>
            <a:r>
              <a:rPr lang="en-US" dirty="0"/>
              <a:t>Refer to the </a:t>
            </a:r>
            <a:r>
              <a:rPr lang="en-US" dirty="0">
                <a:hlinkClick r:id="rId8"/>
              </a:rPr>
              <a:t>PCs Toolkit</a:t>
            </a:r>
            <a:r>
              <a:rPr lang="en-US" dirty="0"/>
              <a:t> webpage for the most current versions.</a:t>
            </a:r>
          </a:p>
        </p:txBody>
      </p:sp>
    </p:spTree>
    <p:extLst>
      <p:ext uri="{BB962C8B-B14F-4D97-AF65-F5344CB8AC3E}">
        <p14:creationId xmlns:p14="http://schemas.microsoft.com/office/powerpoint/2010/main" val="3689954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0C27-6AAD-A8B7-817A-D29A903FB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55C6E-DFD8-1206-888F-26EAE092B8B0}"/>
              </a:ext>
            </a:extLst>
          </p:cNvPr>
          <p:cNvSpPr>
            <a:spLocks noGrp="1"/>
          </p:cNvSpPr>
          <p:nvPr>
            <p:ph type="title"/>
          </p:nvPr>
        </p:nvSpPr>
        <p:spPr>
          <a:xfrm>
            <a:off x="609600" y="76200"/>
            <a:ext cx="10972800" cy="1143000"/>
          </a:xfrm>
        </p:spPr>
        <p:txBody>
          <a:bodyPr anchor="ctr">
            <a:normAutofit/>
          </a:bodyPr>
          <a:lstStyle/>
          <a:p>
            <a:r>
              <a:rPr lang="en-US" dirty="0"/>
              <a:t>TERMS/ACRONYMS/DEFINITIONS</a:t>
            </a:r>
          </a:p>
        </p:txBody>
      </p:sp>
      <p:graphicFrame>
        <p:nvGraphicFramePr>
          <p:cNvPr id="3" name="Table 2">
            <a:extLst>
              <a:ext uri="{FF2B5EF4-FFF2-40B4-BE49-F238E27FC236}">
                <a16:creationId xmlns:a16="http://schemas.microsoft.com/office/drawing/2014/main" id="{955991EF-3487-230D-A4FE-639B418E2830}"/>
              </a:ext>
            </a:extLst>
          </p:cNvPr>
          <p:cNvGraphicFramePr>
            <a:graphicFrameLocks noGrp="1"/>
          </p:cNvGraphicFramePr>
          <p:nvPr>
            <p:extLst>
              <p:ext uri="{D42A27DB-BD31-4B8C-83A1-F6EECF244321}">
                <p14:modId xmlns:p14="http://schemas.microsoft.com/office/powerpoint/2010/main" val="2407672924"/>
              </p:ext>
            </p:extLst>
          </p:nvPr>
        </p:nvGraphicFramePr>
        <p:xfrm>
          <a:off x="609600" y="1490860"/>
          <a:ext cx="10972800" cy="4376079"/>
        </p:xfrm>
        <a:graphic>
          <a:graphicData uri="http://schemas.openxmlformats.org/drawingml/2006/table">
            <a:tbl>
              <a:tblPr firstRow="1" bandRow="1">
                <a:tableStyleId>{21E4AEA4-8DFA-4A89-87EB-49C32662AFE0}</a:tableStyleId>
              </a:tblPr>
              <a:tblGrid>
                <a:gridCol w="3339548">
                  <a:extLst>
                    <a:ext uri="{9D8B030D-6E8A-4147-A177-3AD203B41FA5}">
                      <a16:colId xmlns:a16="http://schemas.microsoft.com/office/drawing/2014/main" val="1119583745"/>
                    </a:ext>
                  </a:extLst>
                </a:gridCol>
                <a:gridCol w="7633252">
                  <a:extLst>
                    <a:ext uri="{9D8B030D-6E8A-4147-A177-3AD203B41FA5}">
                      <a16:colId xmlns:a16="http://schemas.microsoft.com/office/drawing/2014/main" val="1521834976"/>
                    </a:ext>
                  </a:extLst>
                </a:gridCol>
              </a:tblGrid>
              <a:tr h="413679">
                <a:tc>
                  <a:txBody>
                    <a:bodyPr/>
                    <a:lstStyle/>
                    <a:p>
                      <a:r>
                        <a:rPr lang="en-US" dirty="0">
                          <a:latin typeface="Arial" panose="020B0604020202020204" pitchFamily="34" charset="0"/>
                          <a:cs typeface="Arial" panose="020B0604020202020204" pitchFamily="34" charset="0"/>
                        </a:rPr>
                        <a:t>TERM</a:t>
                      </a:r>
                    </a:p>
                  </a:txBody>
                  <a:tcPr/>
                </a:tc>
                <a:tc>
                  <a:txBody>
                    <a:bodyPr/>
                    <a:lstStyle/>
                    <a:p>
                      <a:r>
                        <a:rPr lang="en-US" dirty="0">
                          <a:latin typeface="Arial" panose="020B0604020202020204" pitchFamily="34" charset="0"/>
                          <a:cs typeface="Arial" panose="020B0604020202020204" pitchFamily="34" charset="0"/>
                        </a:rPr>
                        <a:t>DEFINITION</a:t>
                      </a:r>
                    </a:p>
                  </a:txBody>
                  <a:tcPr/>
                </a:tc>
                <a:extLst>
                  <a:ext uri="{0D108BD9-81ED-4DB2-BD59-A6C34878D82A}">
                    <a16:rowId xmlns:a16="http://schemas.microsoft.com/office/drawing/2014/main" val="505388130"/>
                  </a:ext>
                </a:extLst>
              </a:tr>
              <a:tr h="0">
                <a:tc>
                  <a:txBody>
                    <a:bodyPr/>
                    <a:lstStyle/>
                    <a:p>
                      <a:r>
                        <a:rPr lang="en-US" sz="1600" b="1" i="1" dirty="0">
                          <a:latin typeface="Arial" panose="020B0604020202020204" pitchFamily="34" charset="0"/>
                          <a:cs typeface="Arial" panose="020B0604020202020204" pitchFamily="34" charset="0"/>
                        </a:rPr>
                        <a:t>Advisory Public Review (APR)</a:t>
                      </a:r>
                    </a:p>
                  </a:txBody>
                  <a:tcPr/>
                </a:tc>
                <a:tc>
                  <a:txBody>
                    <a:bodyPr/>
                    <a:lstStyle/>
                    <a:p>
                      <a:r>
                        <a:rPr lang="en-US" sz="1600" dirty="0">
                          <a:latin typeface="Arial" panose="020B0604020202020204" pitchFamily="34" charset="0"/>
                          <a:cs typeface="Arial" panose="020B0604020202020204" pitchFamily="34" charset="0"/>
                        </a:rPr>
                        <a:t>A draft submitted for public review that contains unusual, potentially controversial, or new elements that the project committee believes would benefit from increased public scrutiny prior to finalizing the draft for publication public review.</a:t>
                      </a:r>
                    </a:p>
                  </a:txBody>
                  <a:tcPr/>
                </a:tc>
                <a:extLst>
                  <a:ext uri="{0D108BD9-81ED-4DB2-BD59-A6C34878D82A}">
                    <a16:rowId xmlns:a16="http://schemas.microsoft.com/office/drawing/2014/main" val="4021757002"/>
                  </a:ext>
                </a:extLst>
              </a:tr>
              <a:tr h="0">
                <a:tc>
                  <a:txBody>
                    <a:bodyPr/>
                    <a:lstStyle/>
                    <a:p>
                      <a:r>
                        <a:rPr lang="en-US" sz="1600" b="1" i="1" dirty="0">
                          <a:latin typeface="Arial" panose="020B0604020202020204" pitchFamily="34" charset="0"/>
                          <a:cs typeface="Arial" panose="020B0604020202020204" pitchFamily="34" charset="0"/>
                        </a:rPr>
                        <a:t>Project Committee (PC)</a:t>
                      </a:r>
                    </a:p>
                  </a:txBody>
                  <a:tcPr/>
                </a:tc>
                <a:tc>
                  <a:txBody>
                    <a:bodyPr/>
                    <a:lstStyle/>
                    <a:p>
                      <a:r>
                        <a:rPr lang="en-US" sz="1600" dirty="0">
                          <a:latin typeface="Arial" panose="020B0604020202020204" pitchFamily="34" charset="0"/>
                          <a:cs typeface="Arial" panose="020B0604020202020204" pitchFamily="34" charset="0"/>
                        </a:rPr>
                        <a:t>A project committee (of volunteers) that serves as the consensus body for a standard, guideline, or portion thereof (i.e., addendum)</a:t>
                      </a:r>
                    </a:p>
                  </a:txBody>
                  <a:tcPr/>
                </a:tc>
                <a:extLst>
                  <a:ext uri="{0D108BD9-81ED-4DB2-BD59-A6C34878D82A}">
                    <a16:rowId xmlns:a16="http://schemas.microsoft.com/office/drawing/2014/main" val="4153846370"/>
                  </a:ext>
                </a:extLst>
              </a:tr>
              <a:tr h="0">
                <a:tc>
                  <a:txBody>
                    <a:bodyPr/>
                    <a:lstStyle/>
                    <a:p>
                      <a:r>
                        <a:rPr lang="en-US" sz="1600" b="1" i="1" dirty="0">
                          <a:latin typeface="Arial" panose="020B0604020202020204" pitchFamily="34" charset="0"/>
                          <a:cs typeface="Arial" panose="020B0604020202020204" pitchFamily="34" charset="0"/>
                        </a:rPr>
                        <a:t>Project Committee Voting Member (PCVM)</a:t>
                      </a:r>
                    </a:p>
                  </a:txBody>
                  <a:tcPr/>
                </a:tc>
                <a:tc>
                  <a:txBody>
                    <a:bodyPr/>
                    <a:lstStyle/>
                    <a:p>
                      <a:r>
                        <a:rPr lang="en-US" sz="1600" dirty="0">
                          <a:latin typeface="Arial" panose="020B0604020202020204" pitchFamily="34" charset="0"/>
                          <a:cs typeface="Arial" panose="020B0604020202020204" pitchFamily="34" charset="0"/>
                        </a:rPr>
                        <a:t>A project committee member who is eligible to vote on PC motions. PCVMs are also eligible to vote on subcommittee motions to which the PCVM is appointed.</a:t>
                      </a:r>
                    </a:p>
                  </a:txBody>
                  <a:tcPr/>
                </a:tc>
                <a:extLst>
                  <a:ext uri="{0D108BD9-81ED-4DB2-BD59-A6C34878D82A}">
                    <a16:rowId xmlns:a16="http://schemas.microsoft.com/office/drawing/2014/main" val="3443588811"/>
                  </a:ext>
                </a:extLst>
              </a:tr>
              <a:tr h="0">
                <a:tc>
                  <a:txBody>
                    <a:bodyPr/>
                    <a:lstStyle/>
                    <a:p>
                      <a:r>
                        <a:rPr lang="en-US" sz="1600" b="1" i="1" dirty="0">
                          <a:latin typeface="Arial" panose="020B0604020202020204" pitchFamily="34" charset="0"/>
                          <a:cs typeface="Arial" panose="020B0604020202020204" pitchFamily="34" charset="0"/>
                        </a:rPr>
                        <a:t>Publication Public Review (PPR)</a:t>
                      </a:r>
                    </a:p>
                  </a:txBody>
                  <a:tcPr/>
                </a:tc>
                <a:tc>
                  <a:txBody>
                    <a:bodyPr/>
                    <a:lstStyle/>
                    <a:p>
                      <a:r>
                        <a:rPr lang="en-US" sz="1600" dirty="0">
                          <a:latin typeface="Arial" panose="020B0604020202020204" pitchFamily="34" charset="0"/>
                          <a:cs typeface="Arial" panose="020B0604020202020204" pitchFamily="34" charset="0"/>
                        </a:rPr>
                        <a:t>A draft approved for public review that will proceed directly to publication if, as a consequence of the review, no substantive changes are made to the draft.</a:t>
                      </a:r>
                    </a:p>
                  </a:txBody>
                  <a:tcPr/>
                </a:tc>
                <a:extLst>
                  <a:ext uri="{0D108BD9-81ED-4DB2-BD59-A6C34878D82A}">
                    <a16:rowId xmlns:a16="http://schemas.microsoft.com/office/drawing/2014/main" val="2233414487"/>
                  </a:ext>
                </a:extLst>
              </a:tr>
              <a:tr h="0">
                <a:tc>
                  <a:txBody>
                    <a:bodyPr/>
                    <a:lstStyle/>
                    <a:p>
                      <a:r>
                        <a:rPr lang="en-US" sz="1600" b="1" i="1" dirty="0">
                          <a:latin typeface="Arial" panose="020B0604020202020204" pitchFamily="34" charset="0"/>
                          <a:cs typeface="Arial" panose="020B0604020202020204" pitchFamily="34" charset="0"/>
                        </a:rPr>
                        <a:t>Standards Action vote</a:t>
                      </a:r>
                    </a:p>
                  </a:txBody>
                  <a:tcPr/>
                </a:tc>
                <a:tc>
                  <a:txBody>
                    <a:bodyPr/>
                    <a:lstStyle/>
                    <a:p>
                      <a:r>
                        <a:rPr lang="en-US" sz="1600" dirty="0">
                          <a:latin typeface="Arial" panose="020B0604020202020204" pitchFamily="34" charset="0"/>
                          <a:cs typeface="Arial" panose="020B0604020202020204" pitchFamily="34" charset="0"/>
                        </a:rPr>
                        <a:t>An action recommending or approving publication or publication public review of a new, revised, or reaffirmed standard, guideline, or addendum or withdrawal of a published standard, guideline, or addendum.</a:t>
                      </a:r>
                    </a:p>
                  </a:txBody>
                  <a:tcPr/>
                </a:tc>
                <a:extLst>
                  <a:ext uri="{0D108BD9-81ED-4DB2-BD59-A6C34878D82A}">
                    <a16:rowId xmlns:a16="http://schemas.microsoft.com/office/drawing/2014/main" val="491784940"/>
                  </a:ext>
                </a:extLst>
              </a:tr>
              <a:tr h="0">
                <a:tc>
                  <a:txBody>
                    <a:bodyPr/>
                    <a:lstStyle/>
                    <a:p>
                      <a:r>
                        <a:rPr lang="en-US" sz="1600" b="1" i="1" dirty="0">
                          <a:latin typeface="Arial" panose="020B0604020202020204" pitchFamily="34" charset="0"/>
                          <a:cs typeface="Arial" panose="020B0604020202020204" pitchFamily="34" charset="0"/>
                        </a:rPr>
                        <a:t>Unresolved objectors</a:t>
                      </a:r>
                    </a:p>
                  </a:txBody>
                  <a:tcPr/>
                </a:tc>
                <a:tc>
                  <a:txBody>
                    <a:bodyPr/>
                    <a:lstStyle/>
                    <a:p>
                      <a:r>
                        <a:rPr lang="en-US" sz="1600" dirty="0">
                          <a:latin typeface="Arial" panose="020B0604020202020204" pitchFamily="34" charset="0"/>
                          <a:cs typeface="Arial" panose="020B0604020202020204" pitchFamily="34" charset="0"/>
                        </a:rPr>
                        <a:t>All unresolved commenters and negative PC voters that provided a reason for their negative vote on a standards action vote since the last full public review.</a:t>
                      </a:r>
                    </a:p>
                  </a:txBody>
                  <a:tcPr/>
                </a:tc>
                <a:extLst>
                  <a:ext uri="{0D108BD9-81ED-4DB2-BD59-A6C34878D82A}">
                    <a16:rowId xmlns:a16="http://schemas.microsoft.com/office/drawing/2014/main" val="2532736155"/>
                  </a:ext>
                </a:extLst>
              </a:tr>
            </a:tbl>
          </a:graphicData>
        </a:graphic>
      </p:graphicFrame>
    </p:spTree>
    <p:extLst>
      <p:ext uri="{BB962C8B-B14F-4D97-AF65-F5344CB8AC3E}">
        <p14:creationId xmlns:p14="http://schemas.microsoft.com/office/powerpoint/2010/main" val="1151135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F77F-9E3B-472C-5044-B18445550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5628B-9C13-1BD4-4C74-489A8283FF91}"/>
              </a:ext>
            </a:extLst>
          </p:cNvPr>
          <p:cNvSpPr>
            <a:spLocks noGrp="1"/>
          </p:cNvSpPr>
          <p:nvPr>
            <p:ph type="title"/>
          </p:nvPr>
        </p:nvSpPr>
        <p:spPr>
          <a:xfrm>
            <a:off x="609600" y="76200"/>
            <a:ext cx="10972800" cy="1143000"/>
          </a:xfrm>
        </p:spPr>
        <p:txBody>
          <a:bodyPr anchor="ctr">
            <a:normAutofit/>
          </a:bodyPr>
          <a:lstStyle/>
          <a:p>
            <a:r>
              <a:rPr lang="en-US" dirty="0"/>
              <a:t>TYPES OF PROJECT COMMITTEE MOTIONS</a:t>
            </a:r>
          </a:p>
        </p:txBody>
      </p:sp>
      <p:graphicFrame>
        <p:nvGraphicFramePr>
          <p:cNvPr id="3" name="Table 2">
            <a:extLst>
              <a:ext uri="{FF2B5EF4-FFF2-40B4-BE49-F238E27FC236}">
                <a16:creationId xmlns:a16="http://schemas.microsoft.com/office/drawing/2014/main" id="{988BCC21-99EB-24C1-E940-0B6C3639F824}"/>
              </a:ext>
            </a:extLst>
          </p:cNvPr>
          <p:cNvGraphicFramePr>
            <a:graphicFrameLocks noGrp="1"/>
          </p:cNvGraphicFramePr>
          <p:nvPr>
            <p:extLst>
              <p:ext uri="{D42A27DB-BD31-4B8C-83A1-F6EECF244321}">
                <p14:modId xmlns:p14="http://schemas.microsoft.com/office/powerpoint/2010/main" val="3246668948"/>
              </p:ext>
            </p:extLst>
          </p:nvPr>
        </p:nvGraphicFramePr>
        <p:xfrm>
          <a:off x="609600" y="1691583"/>
          <a:ext cx="10972800" cy="411480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1119583745"/>
                    </a:ext>
                  </a:extLst>
                </a:gridCol>
                <a:gridCol w="4114800">
                  <a:extLst>
                    <a:ext uri="{9D8B030D-6E8A-4147-A177-3AD203B41FA5}">
                      <a16:colId xmlns:a16="http://schemas.microsoft.com/office/drawing/2014/main" val="1521834976"/>
                    </a:ext>
                  </a:extLst>
                </a:gridCol>
                <a:gridCol w="2743200">
                  <a:extLst>
                    <a:ext uri="{9D8B030D-6E8A-4147-A177-3AD203B41FA5}">
                      <a16:colId xmlns:a16="http://schemas.microsoft.com/office/drawing/2014/main" val="3477268045"/>
                    </a:ext>
                  </a:extLst>
                </a:gridCol>
              </a:tblGrid>
              <a:tr h="413679">
                <a:tc>
                  <a:txBody>
                    <a:bodyPr/>
                    <a:lstStyle/>
                    <a:p>
                      <a:r>
                        <a:rPr lang="en-US" dirty="0">
                          <a:latin typeface="Arial" panose="020B0604020202020204" pitchFamily="34" charset="0"/>
                          <a:cs typeface="Arial" panose="020B0604020202020204" pitchFamily="34" charset="0"/>
                        </a:rPr>
                        <a:t>Standards Action</a:t>
                      </a:r>
                    </a:p>
                  </a:txBody>
                  <a:tcPr/>
                </a:tc>
                <a:tc>
                  <a:txBody>
                    <a:bodyPr/>
                    <a:lstStyle/>
                    <a:p>
                      <a:r>
                        <a:rPr lang="en-US" dirty="0">
                          <a:latin typeface="Arial" panose="020B0604020202020204" pitchFamily="34" charset="0"/>
                          <a:cs typeface="Arial" panose="020B0604020202020204" pitchFamily="34" charset="0"/>
                        </a:rPr>
                        <a:t>Non-Standards Action</a:t>
                      </a:r>
                    </a:p>
                  </a:txBody>
                  <a:tcPr/>
                </a:tc>
                <a:tc>
                  <a:txBody>
                    <a:bodyPr/>
                    <a:lstStyle/>
                    <a:p>
                      <a:r>
                        <a:rPr lang="en-US" dirty="0">
                          <a:latin typeface="Arial" panose="020B0604020202020204" pitchFamily="34" charset="0"/>
                          <a:cs typeface="Arial" panose="020B0604020202020204" pitchFamily="34" charset="0"/>
                        </a:rPr>
                        <a:t>Official Interpretation</a:t>
                      </a:r>
                    </a:p>
                  </a:txBody>
                  <a:tcPr/>
                </a:tc>
                <a:extLst>
                  <a:ext uri="{0D108BD9-81ED-4DB2-BD59-A6C34878D82A}">
                    <a16:rowId xmlns:a16="http://schemas.microsoft.com/office/drawing/2014/main" val="505388130"/>
                  </a:ext>
                </a:extLst>
              </a:tr>
              <a:tr h="3162092">
                <a:tc>
                  <a:txBody>
                    <a:bodyPr/>
                    <a:lstStyle/>
                    <a:p>
                      <a:r>
                        <a:rPr lang="en-US" dirty="0">
                          <a:latin typeface="Arial" panose="020B0604020202020204" pitchFamily="34" charset="0"/>
                          <a:cs typeface="Arial" panose="020B0604020202020204" pitchFamily="34" charset="0"/>
                        </a:rPr>
                        <a:t>Votes for: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Publication Public Review (PPR)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Publication with knowledge of unresolved objectors (unresolved PPR commenters/negative PC voters)</a:t>
                      </a:r>
                    </a:p>
                  </a:txBody>
                  <a:tcPr/>
                </a:tc>
                <a:tc>
                  <a:txBody>
                    <a:bodyPr/>
                    <a:lstStyle/>
                    <a:p>
                      <a:r>
                        <a:rPr lang="en-US" dirty="0">
                          <a:latin typeface="Arial" panose="020B0604020202020204" pitchFamily="34" charset="0"/>
                          <a:cs typeface="Arial" panose="020B0604020202020204" pitchFamily="34" charset="0"/>
                        </a:rPr>
                        <a:t>Votes for: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Advisory Public Review (APR)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Approval of Committee Work Plans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Approval of Committee Meeting Minutes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Straw votes on draft language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Responses to Continuous Maintenance Proposals (CMPs)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Responses to public review comments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Other</a:t>
                      </a:r>
                    </a:p>
                  </a:txBody>
                  <a:tcPr/>
                </a:tc>
                <a:tc>
                  <a:txBody>
                    <a:bodyPr/>
                    <a:lstStyle/>
                    <a:p>
                      <a:r>
                        <a:rPr lang="en-US" dirty="0">
                          <a:latin typeface="Arial" panose="020B0604020202020204" pitchFamily="34" charset="0"/>
                          <a:cs typeface="Arial" panose="020B0604020202020204" pitchFamily="34" charset="0"/>
                        </a:rPr>
                        <a:t>Votes for Approval of Official Interpretations of Standards or Guidelines</a:t>
                      </a:r>
                    </a:p>
                  </a:txBody>
                  <a:tcPr/>
                </a:tc>
                <a:extLst>
                  <a:ext uri="{0D108BD9-81ED-4DB2-BD59-A6C34878D82A}">
                    <a16:rowId xmlns:a16="http://schemas.microsoft.com/office/drawing/2014/main" val="4021757002"/>
                  </a:ext>
                </a:extLst>
              </a:tr>
              <a:tr h="539029">
                <a:tc gridSpan="3">
                  <a:txBody>
                    <a:bodyPr/>
                    <a:lstStyle/>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Note: </a:t>
                      </a:r>
                      <a:r>
                        <a:rPr lang="en-US" b="0" dirty="0">
                          <a:latin typeface="Arial" panose="020B0604020202020204" pitchFamily="34" charset="0"/>
                          <a:cs typeface="Arial" panose="020B0604020202020204" pitchFamily="34" charset="0"/>
                        </a:rPr>
                        <a:t>All official motions and voting results are to be recorded (in meeting minutes or OSR ballot report).</a:t>
                      </a:r>
                      <a:endParaRPr lang="en-US" b="1" dirty="0">
                        <a:latin typeface="Arial" panose="020B0604020202020204" pitchFamily="34" charset="0"/>
                        <a:cs typeface="Arial" panose="020B0604020202020204" pitchFamily="34" charset="0"/>
                      </a:endParaRPr>
                    </a:p>
                  </a:txBody>
                  <a:tcPr/>
                </a:tc>
                <a:tc hMerge="1">
                  <a:txBody>
                    <a:bodyPr/>
                    <a:lstStyle/>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99772539"/>
                  </a:ext>
                </a:extLst>
              </a:tr>
            </a:tbl>
          </a:graphicData>
        </a:graphic>
      </p:graphicFrame>
    </p:spTree>
    <p:extLst>
      <p:ext uri="{BB962C8B-B14F-4D97-AF65-F5344CB8AC3E}">
        <p14:creationId xmlns:p14="http://schemas.microsoft.com/office/powerpoint/2010/main" val="244999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97C77-3CCF-DA73-CC33-454ECCC9C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4CED2-CBB3-029B-BB75-FA5CEB731EFF}"/>
              </a:ext>
            </a:extLst>
          </p:cNvPr>
          <p:cNvSpPr>
            <a:spLocks noGrp="1"/>
          </p:cNvSpPr>
          <p:nvPr>
            <p:ph type="title"/>
          </p:nvPr>
        </p:nvSpPr>
        <p:spPr>
          <a:xfrm>
            <a:off x="609600" y="76200"/>
            <a:ext cx="10972800" cy="1143000"/>
          </a:xfrm>
        </p:spPr>
        <p:txBody>
          <a:bodyPr anchor="ctr">
            <a:normAutofit/>
          </a:bodyPr>
          <a:lstStyle/>
          <a:p>
            <a:r>
              <a:rPr lang="en-US" dirty="0"/>
              <a:t>VOTING AT MEETINGS</a:t>
            </a:r>
          </a:p>
        </p:txBody>
      </p:sp>
      <p:sp>
        <p:nvSpPr>
          <p:cNvPr id="5" name="Rectangle: Rounded Corners 4">
            <a:extLst>
              <a:ext uri="{FF2B5EF4-FFF2-40B4-BE49-F238E27FC236}">
                <a16:creationId xmlns:a16="http://schemas.microsoft.com/office/drawing/2014/main" id="{AC31749B-C128-737E-7184-ADBBA9A04C89}"/>
              </a:ext>
            </a:extLst>
          </p:cNvPr>
          <p:cNvSpPr/>
          <p:nvPr/>
        </p:nvSpPr>
        <p:spPr>
          <a:xfrm>
            <a:off x="609600" y="1564073"/>
            <a:ext cx="10517581" cy="1358114"/>
          </a:xfrm>
          <a:prstGeom prst="roundRect">
            <a:avLst>
              <a:gd name="adj" fmla="val 10000"/>
            </a:avLst>
          </a:prstGeom>
          <a:solidFill>
            <a:srgbClr val="D3DFEE"/>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Meeting">
            <a:extLst>
              <a:ext uri="{FF2B5EF4-FFF2-40B4-BE49-F238E27FC236}">
                <a16:creationId xmlns:a16="http://schemas.microsoft.com/office/drawing/2014/main" id="{3C8787B9-F4A3-354F-A344-C34CF4B4D89D}"/>
              </a:ext>
            </a:extLst>
          </p:cNvPr>
          <p:cNvSpPr/>
          <p:nvPr/>
        </p:nvSpPr>
        <p:spPr>
          <a:xfrm>
            <a:off x="1020430" y="1870229"/>
            <a:ext cx="715974" cy="74696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D052B3F-CF86-93EE-6434-32F73BA28D29}"/>
              </a:ext>
            </a:extLst>
          </p:cNvPr>
          <p:cNvGrpSpPr/>
          <p:nvPr/>
        </p:nvGrpSpPr>
        <p:grpSpPr>
          <a:xfrm>
            <a:off x="2178223" y="1564653"/>
            <a:ext cx="9014034" cy="1358114"/>
            <a:chOff x="1568622" y="580"/>
            <a:chExt cx="9404177" cy="1358114"/>
          </a:xfrm>
        </p:grpSpPr>
        <p:sp>
          <p:nvSpPr>
            <p:cNvPr id="9" name="Rectangle 8">
              <a:extLst>
                <a:ext uri="{FF2B5EF4-FFF2-40B4-BE49-F238E27FC236}">
                  <a16:creationId xmlns:a16="http://schemas.microsoft.com/office/drawing/2014/main" id="{5DFA36EF-A5C3-9B5D-540E-FFD21AA0E913}"/>
                </a:ext>
              </a:extLst>
            </p:cNvPr>
            <p:cNvSpPr/>
            <p:nvPr/>
          </p:nvSpPr>
          <p:spPr>
            <a:xfrm>
              <a:off x="1568622" y="580"/>
              <a:ext cx="9404177" cy="13581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72F738F5-0F06-C6BB-0FD8-E9039AF91184}"/>
                </a:ext>
              </a:extLst>
            </p:cNvPr>
            <p:cNvSpPr txBox="1"/>
            <p:nvPr/>
          </p:nvSpPr>
          <p:spPr>
            <a:xfrm>
              <a:off x="1568622" y="580"/>
              <a:ext cx="9404177" cy="13581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3734" tIns="143734" rIns="143734" bIns="143734"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Arial" panose="020B0604020202020204" pitchFamily="34" charset="0"/>
                  <a:cs typeface="Arial" panose="020B0604020202020204" pitchFamily="34" charset="0"/>
                </a:rPr>
                <a:t>In order to initiate a vote on a </a:t>
              </a:r>
              <a:r>
                <a:rPr lang="en-US" sz="2000" dirty="0">
                  <a:latin typeface="Arial" panose="020B0604020202020204" pitchFamily="34" charset="0"/>
                  <a:cs typeface="Arial" panose="020B0604020202020204" pitchFamily="34" charset="0"/>
                </a:rPr>
                <a:t>motion at a PC meeting, </a:t>
              </a:r>
              <a:r>
                <a:rPr lang="en-US" sz="2000" b="0" kern="1200" dirty="0">
                  <a:latin typeface="Arial" panose="020B0604020202020204" pitchFamily="34" charset="0"/>
                  <a:cs typeface="Arial" panose="020B0604020202020204" pitchFamily="34" charset="0"/>
                </a:rPr>
                <a:t>a quorum (50%+1) of PCVMs must be present. Voting on motions can also be initiated via the Balloting Portal in the ASHRAE Online Comment Database: (</a:t>
              </a:r>
              <a:r>
                <a:rPr lang="en-US" sz="2000" b="0" kern="1200" dirty="0">
                  <a:latin typeface="Arial" panose="020B0604020202020204" pitchFamily="34" charset="0"/>
                  <a:cs typeface="Arial" panose="020B0604020202020204" pitchFamily="34" charset="0"/>
                  <a:hlinkClick r:id="rId5"/>
                </a:rPr>
                <a:t>https://osr.ashrae.org</a:t>
              </a:r>
              <a:r>
                <a:rPr lang="en-US" sz="2000" b="0" kern="120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964D51F6-D99E-F156-D14C-A38E17AF8B71}"/>
              </a:ext>
            </a:extLst>
          </p:cNvPr>
          <p:cNvSpPr/>
          <p:nvPr/>
        </p:nvSpPr>
        <p:spPr>
          <a:xfrm>
            <a:off x="609600" y="3262297"/>
            <a:ext cx="10517581" cy="1358114"/>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3" name="Group 12">
            <a:extLst>
              <a:ext uri="{FF2B5EF4-FFF2-40B4-BE49-F238E27FC236}">
                <a16:creationId xmlns:a16="http://schemas.microsoft.com/office/drawing/2014/main" id="{EAE155B5-0A88-411F-0965-A88DEC9B1104}"/>
              </a:ext>
            </a:extLst>
          </p:cNvPr>
          <p:cNvGrpSpPr/>
          <p:nvPr/>
        </p:nvGrpSpPr>
        <p:grpSpPr>
          <a:xfrm>
            <a:off x="2178223" y="3262297"/>
            <a:ext cx="9014034" cy="1358114"/>
            <a:chOff x="1568622" y="1698224"/>
            <a:chExt cx="9404177" cy="1358114"/>
          </a:xfrm>
        </p:grpSpPr>
        <p:sp>
          <p:nvSpPr>
            <p:cNvPr id="14" name="Rectangle 13">
              <a:extLst>
                <a:ext uri="{FF2B5EF4-FFF2-40B4-BE49-F238E27FC236}">
                  <a16:creationId xmlns:a16="http://schemas.microsoft.com/office/drawing/2014/main" id="{3E2CBD78-8742-4F4B-A9B2-10C44F12A844}"/>
                </a:ext>
              </a:extLst>
            </p:cNvPr>
            <p:cNvSpPr/>
            <p:nvPr/>
          </p:nvSpPr>
          <p:spPr>
            <a:xfrm>
              <a:off x="1568622" y="1698224"/>
              <a:ext cx="9404177" cy="13581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TextBox 14">
              <a:extLst>
                <a:ext uri="{FF2B5EF4-FFF2-40B4-BE49-F238E27FC236}">
                  <a16:creationId xmlns:a16="http://schemas.microsoft.com/office/drawing/2014/main" id="{F691AF29-625F-6333-2538-022EB9453528}"/>
                </a:ext>
              </a:extLst>
            </p:cNvPr>
            <p:cNvSpPr txBox="1"/>
            <p:nvPr/>
          </p:nvSpPr>
          <p:spPr>
            <a:xfrm>
              <a:off x="1568622" y="1698224"/>
              <a:ext cx="9404177" cy="13581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3734" tIns="143734" rIns="143734" bIns="143734"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Arial" panose="020B0604020202020204" pitchFamily="34" charset="0"/>
                  <a:cs typeface="Arial" panose="020B0604020202020204" pitchFamily="34" charset="0"/>
                </a:rPr>
                <a:t>For Standards Action motions, if there are any PCVMs who are not present for the vote, a continuation ballot </a:t>
              </a:r>
              <a:r>
                <a:rPr lang="en-US" sz="2000" b="1" u="sng" kern="1200" dirty="0">
                  <a:latin typeface="Arial" panose="020B0604020202020204" pitchFamily="34" charset="0"/>
                  <a:cs typeface="Arial" panose="020B0604020202020204" pitchFamily="34" charset="0"/>
                </a:rPr>
                <a:t>MUST</a:t>
              </a:r>
              <a:r>
                <a:rPr lang="en-US" sz="2000" b="0" kern="1200" dirty="0">
                  <a:latin typeface="Arial" panose="020B0604020202020204" pitchFamily="34" charset="0"/>
                  <a:cs typeface="Arial" panose="020B0604020202020204" pitchFamily="34" charset="0"/>
                </a:rPr>
                <a:t> be circulated to allow them any opportunity to vote. Approval requires a simple majority (50%+1) of the voting membership voting in the affirmative.</a:t>
              </a:r>
              <a:endParaRPr lang="en-US" sz="2000" kern="1200" dirty="0">
                <a:latin typeface="Arial" panose="020B0604020202020204" pitchFamily="34" charset="0"/>
                <a:cs typeface="Arial" panose="020B0604020202020204" pitchFamily="34" charset="0"/>
              </a:endParaRPr>
            </a:p>
          </p:txBody>
        </p:sp>
      </p:grpSp>
      <p:sp>
        <p:nvSpPr>
          <p:cNvPr id="16" name="Rectangle: Rounded Corners 15">
            <a:extLst>
              <a:ext uri="{FF2B5EF4-FFF2-40B4-BE49-F238E27FC236}">
                <a16:creationId xmlns:a16="http://schemas.microsoft.com/office/drawing/2014/main" id="{E340E5A0-476C-4B88-029B-299DEAA8BC3F}"/>
              </a:ext>
            </a:extLst>
          </p:cNvPr>
          <p:cNvSpPr/>
          <p:nvPr/>
        </p:nvSpPr>
        <p:spPr>
          <a:xfrm>
            <a:off x="609600" y="4959940"/>
            <a:ext cx="10517581" cy="1358114"/>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8" name="Group 17">
            <a:extLst>
              <a:ext uri="{FF2B5EF4-FFF2-40B4-BE49-F238E27FC236}">
                <a16:creationId xmlns:a16="http://schemas.microsoft.com/office/drawing/2014/main" id="{4A453505-7C26-5981-7179-9AB16665C89F}"/>
              </a:ext>
            </a:extLst>
          </p:cNvPr>
          <p:cNvGrpSpPr/>
          <p:nvPr/>
        </p:nvGrpSpPr>
        <p:grpSpPr>
          <a:xfrm>
            <a:off x="2178223" y="4959940"/>
            <a:ext cx="9014034" cy="1358114"/>
            <a:chOff x="1568622" y="3395867"/>
            <a:chExt cx="9404177" cy="1358114"/>
          </a:xfrm>
        </p:grpSpPr>
        <p:sp>
          <p:nvSpPr>
            <p:cNvPr id="19" name="Rectangle 18">
              <a:extLst>
                <a:ext uri="{FF2B5EF4-FFF2-40B4-BE49-F238E27FC236}">
                  <a16:creationId xmlns:a16="http://schemas.microsoft.com/office/drawing/2014/main" id="{822C3EAC-2FCC-CD53-612A-430C77DBA2C2}"/>
                </a:ext>
              </a:extLst>
            </p:cNvPr>
            <p:cNvSpPr/>
            <p:nvPr/>
          </p:nvSpPr>
          <p:spPr>
            <a:xfrm>
              <a:off x="1568622" y="3395867"/>
              <a:ext cx="9404177" cy="13581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TextBox 19">
              <a:extLst>
                <a:ext uri="{FF2B5EF4-FFF2-40B4-BE49-F238E27FC236}">
                  <a16:creationId xmlns:a16="http://schemas.microsoft.com/office/drawing/2014/main" id="{CA692175-2525-95DB-F04B-AE00F91711CA}"/>
                </a:ext>
              </a:extLst>
            </p:cNvPr>
            <p:cNvSpPr txBox="1"/>
            <p:nvPr/>
          </p:nvSpPr>
          <p:spPr>
            <a:xfrm>
              <a:off x="1568622" y="3395867"/>
              <a:ext cx="9404177" cy="13581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3734" tIns="143734" rIns="143734" bIns="143734"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Arial" panose="020B0604020202020204" pitchFamily="34" charset="0"/>
                  <a:cs typeface="Arial" panose="020B0604020202020204" pitchFamily="34" charset="0"/>
                </a:rPr>
                <a:t>Non-Standards Action motions do </a:t>
              </a:r>
              <a:r>
                <a:rPr lang="en-US" sz="2000" b="1" u="sng" kern="1200" dirty="0">
                  <a:latin typeface="Arial" panose="020B0604020202020204" pitchFamily="34" charset="0"/>
                  <a:cs typeface="Arial" panose="020B0604020202020204" pitchFamily="34" charset="0"/>
                </a:rPr>
                <a:t>NOT</a:t>
              </a:r>
              <a:r>
                <a:rPr lang="en-US" sz="2000" b="0" kern="1200" dirty="0">
                  <a:latin typeface="Arial" panose="020B0604020202020204" pitchFamily="34" charset="0"/>
                  <a:cs typeface="Arial" panose="020B0604020202020204" pitchFamily="34" charset="0"/>
                </a:rPr>
                <a:t> require a continuation ballot. These motions may be initiated at a PC meeting and approved by a simple majority of the PCVMs present.</a:t>
              </a:r>
              <a:endParaRPr lang="en-US" sz="2000" kern="1200" dirty="0">
                <a:latin typeface="Arial" panose="020B0604020202020204" pitchFamily="34" charset="0"/>
                <a:cs typeface="Arial" panose="020B0604020202020204" pitchFamily="34" charset="0"/>
              </a:endParaRPr>
            </a:p>
          </p:txBody>
        </p:sp>
      </p:grpSp>
      <p:pic>
        <p:nvPicPr>
          <p:cNvPr id="22" name="Graphic 21" descr="Envelope with solid fill">
            <a:extLst>
              <a:ext uri="{FF2B5EF4-FFF2-40B4-BE49-F238E27FC236}">
                <a16:creationId xmlns:a16="http://schemas.microsoft.com/office/drawing/2014/main" id="{4DC49526-9EC4-4F55-0B5C-2D5CD28BC2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217" y="3445039"/>
            <a:ext cx="914400" cy="914400"/>
          </a:xfrm>
          <a:prstGeom prst="rect">
            <a:avLst/>
          </a:prstGeom>
        </p:spPr>
      </p:pic>
      <p:pic>
        <p:nvPicPr>
          <p:cNvPr id="24" name="Graphic 23" descr="Handshake with solid fill">
            <a:extLst>
              <a:ext uri="{FF2B5EF4-FFF2-40B4-BE49-F238E27FC236}">
                <a16:creationId xmlns:a16="http://schemas.microsoft.com/office/drawing/2014/main" id="{F741E0CB-0932-B4B0-06AB-4D5E5D13F9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217" y="5181797"/>
            <a:ext cx="914400" cy="914400"/>
          </a:xfrm>
          <a:prstGeom prst="rect">
            <a:avLst/>
          </a:prstGeom>
        </p:spPr>
      </p:pic>
    </p:spTree>
    <p:extLst>
      <p:ext uri="{BB962C8B-B14F-4D97-AF65-F5344CB8AC3E}">
        <p14:creationId xmlns:p14="http://schemas.microsoft.com/office/powerpoint/2010/main" val="3761654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2CDE-F330-1FEE-E010-53E8C0082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423C5-5007-F1B9-2809-F16CAC84631A}"/>
              </a:ext>
            </a:extLst>
          </p:cNvPr>
          <p:cNvSpPr>
            <a:spLocks noGrp="1"/>
          </p:cNvSpPr>
          <p:nvPr>
            <p:ph type="title"/>
          </p:nvPr>
        </p:nvSpPr>
        <p:spPr>
          <a:xfrm>
            <a:off x="609600" y="76200"/>
            <a:ext cx="10972800" cy="1143000"/>
          </a:xfrm>
        </p:spPr>
        <p:txBody>
          <a:bodyPr anchor="ctr">
            <a:normAutofit/>
          </a:bodyPr>
          <a:lstStyle/>
          <a:p>
            <a:r>
              <a:rPr lang="en-US" dirty="0"/>
              <a:t>STANDARDS ACTIONS MOTIONS</a:t>
            </a:r>
          </a:p>
        </p:txBody>
      </p:sp>
      <p:sp>
        <p:nvSpPr>
          <p:cNvPr id="8" name="Text Placeholder 2">
            <a:extLst>
              <a:ext uri="{FF2B5EF4-FFF2-40B4-BE49-F238E27FC236}">
                <a16:creationId xmlns:a16="http://schemas.microsoft.com/office/drawing/2014/main" id="{DD380BB7-C934-E32A-7F50-544A0730E33A}"/>
              </a:ext>
            </a:extLst>
          </p:cNvPr>
          <p:cNvSpPr>
            <a:spLocks noGrp="1"/>
          </p:cNvSpPr>
          <p:nvPr>
            <p:ph type="body" idx="1"/>
          </p:nvPr>
        </p:nvSpPr>
        <p:spPr>
          <a:xfrm>
            <a:off x="609599" y="1535111"/>
            <a:ext cx="11253217" cy="4816921"/>
          </a:xfrm>
        </p:spPr>
        <p:txBody>
          <a:bodyPr anchor="t">
            <a:normAutofit fontScale="92500"/>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Standards Actions motions require that </a:t>
            </a:r>
            <a:r>
              <a:rPr lang="en-US" u="sng" dirty="0">
                <a:solidFill>
                  <a:schemeClr val="tx1"/>
                </a:solidFill>
              </a:rPr>
              <a:t>ALL</a:t>
            </a:r>
            <a:r>
              <a:rPr lang="en-US" b="0" dirty="0">
                <a:solidFill>
                  <a:schemeClr val="tx1"/>
                </a:solidFill>
              </a:rPr>
              <a:t> voting members be given an opportunity to vote, including those who are not in attendance a PC meeting at which a motion is initiated; this can be accomplished by a continuation ballot following the meeting.</a:t>
            </a:r>
          </a:p>
          <a:p>
            <a:pPr marL="228600" indent="-228600">
              <a:lnSpc>
                <a:spcPct val="110000"/>
              </a:lnSpc>
              <a:spcBef>
                <a:spcPts val="0"/>
              </a:spcBef>
              <a:buClrTx/>
              <a:buFont typeface="Arial" panose="020B0604020202020204" pitchFamily="34" charset="0"/>
              <a:buChar char="•"/>
            </a:pPr>
            <a:r>
              <a:rPr lang="en-US" b="0" dirty="0">
                <a:solidFill>
                  <a:schemeClr val="tx1"/>
                </a:solidFill>
              </a:rPr>
              <a:t>If negative votes (with reason) are cast, the reasons for the negative vote(s) must be recirculated (via a recirculation ballot) to the voting members, and members given an opportunity to change their vote. A written response to negative voters on a letter ballot (typically drafted by the chair) may be included with the recirculation ballot. This response must advise the negative voter(s) of the disposition of their objection(s) and the reason(s) why.</a:t>
            </a:r>
          </a:p>
          <a:p>
            <a:pPr marL="228600" indent="-228600">
              <a:lnSpc>
                <a:spcPct val="110000"/>
              </a:lnSpc>
              <a:spcBef>
                <a:spcPts val="600"/>
              </a:spcBef>
              <a:buClrTx/>
              <a:buFont typeface="Arial" panose="020B0604020202020204" pitchFamily="34" charset="0"/>
              <a:buChar char="•"/>
            </a:pPr>
            <a:r>
              <a:rPr lang="en-US" dirty="0">
                <a:solidFill>
                  <a:srgbClr val="FF0000"/>
                </a:solidFill>
              </a:rPr>
              <a:t>Note that “Chair Not Voting” (CNV) is not an option for Standards Action motions. If a chair is not casting a vote in favor of or in opposition to a motion, the chair’s vote should be recorded as an abstention.</a:t>
            </a:r>
          </a:p>
        </p:txBody>
      </p:sp>
    </p:spTree>
    <p:extLst>
      <p:ext uri="{BB962C8B-B14F-4D97-AF65-F5344CB8AC3E}">
        <p14:creationId xmlns:p14="http://schemas.microsoft.com/office/powerpoint/2010/main" val="409042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8492F-9136-B287-0FE2-AC20907C3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0AE50-3909-689D-3966-6A49EDD6A076}"/>
              </a:ext>
            </a:extLst>
          </p:cNvPr>
          <p:cNvSpPr>
            <a:spLocks noGrp="1"/>
          </p:cNvSpPr>
          <p:nvPr>
            <p:ph type="title"/>
          </p:nvPr>
        </p:nvSpPr>
        <p:spPr>
          <a:xfrm>
            <a:off x="609600" y="76200"/>
            <a:ext cx="10972800" cy="1143000"/>
          </a:xfrm>
        </p:spPr>
        <p:txBody>
          <a:bodyPr anchor="ctr">
            <a:normAutofit/>
          </a:bodyPr>
          <a:lstStyle/>
          <a:p>
            <a:r>
              <a:rPr lang="en-US" dirty="0"/>
              <a:t>NON-STANDARDS ACTIONS MOTIONS</a:t>
            </a:r>
          </a:p>
        </p:txBody>
      </p:sp>
      <p:sp>
        <p:nvSpPr>
          <p:cNvPr id="8" name="Text Placeholder 2">
            <a:extLst>
              <a:ext uri="{FF2B5EF4-FFF2-40B4-BE49-F238E27FC236}">
                <a16:creationId xmlns:a16="http://schemas.microsoft.com/office/drawing/2014/main" id="{469DD95A-F03A-2FAD-1AF9-DC150100172D}"/>
              </a:ext>
            </a:extLst>
          </p:cNvPr>
          <p:cNvSpPr>
            <a:spLocks noGrp="1"/>
          </p:cNvSpPr>
          <p:nvPr>
            <p:ph type="body" idx="1"/>
          </p:nvPr>
        </p:nvSpPr>
        <p:spPr>
          <a:xfrm>
            <a:off x="609599" y="1535111"/>
            <a:ext cx="11253217" cy="4816921"/>
          </a:xfrm>
        </p:spPr>
        <p:txBody>
          <a:bodyPr anchor="t">
            <a:normAutofit lnSpcReduction="10000"/>
          </a:bodyPr>
          <a:lstStyle/>
          <a:p>
            <a:pPr marL="228600" indent="-228600">
              <a:lnSpc>
                <a:spcPct val="110000"/>
              </a:lnSpc>
              <a:spcBef>
                <a:spcPts val="200"/>
              </a:spcBef>
              <a:buClrTx/>
              <a:buFont typeface="Arial" panose="020B0604020202020204" pitchFamily="34" charset="0"/>
              <a:buChar char="•"/>
            </a:pPr>
            <a:r>
              <a:rPr lang="en-US" b="0" dirty="0">
                <a:solidFill>
                  <a:schemeClr val="tx1"/>
                </a:solidFill>
              </a:rPr>
              <a:t>Non-Standards Actions motions are any motions which are not Standards Actions motions (approval of PPR/publication) or approval of an official interpretation of a standard or guideline.</a:t>
            </a:r>
          </a:p>
          <a:p>
            <a:pPr marL="228600" indent="-228600">
              <a:lnSpc>
                <a:spcPct val="110000"/>
              </a:lnSpc>
              <a:spcBef>
                <a:spcPts val="200"/>
              </a:spcBef>
              <a:buClrTx/>
              <a:buFont typeface="Arial" panose="020B0604020202020204" pitchFamily="34" charset="0"/>
              <a:buChar char="•"/>
            </a:pPr>
            <a:r>
              <a:rPr lang="en-US" b="0" dirty="0">
                <a:solidFill>
                  <a:schemeClr val="tx1"/>
                </a:solidFill>
              </a:rPr>
              <a:t>Non-Standards Actions motions do not require that all voting members be given an opportunity to vote; for motions taken at official meetings of a committee, approval requires affirmative votes by a simple majority of voting members present (as long as quorum is met). The vote count is to be recorded in the meeting minutes; negative voters and abstainers should be recorded but a roll call vote is not necessary.</a:t>
            </a:r>
          </a:p>
          <a:p>
            <a:pPr marL="228600" indent="-228600">
              <a:lnSpc>
                <a:spcPct val="110000"/>
              </a:lnSpc>
              <a:spcBef>
                <a:spcPts val="200"/>
              </a:spcBef>
              <a:buClrTx/>
              <a:buFont typeface="Arial" panose="020B0604020202020204" pitchFamily="34" charset="0"/>
              <a:buChar char="•"/>
            </a:pPr>
            <a:r>
              <a:rPr lang="en-US" b="0" dirty="0">
                <a:solidFill>
                  <a:schemeClr val="tx1"/>
                </a:solidFill>
              </a:rPr>
              <a:t>If a non-Standards Action vote is taken by OSR ballot, a simple majority of voting members is required for approval. Recirculation of reasons for negative votes and responses to negative votes from the PC are not required.</a:t>
            </a:r>
          </a:p>
        </p:txBody>
      </p:sp>
    </p:spTree>
    <p:extLst>
      <p:ext uri="{BB962C8B-B14F-4D97-AF65-F5344CB8AC3E}">
        <p14:creationId xmlns:p14="http://schemas.microsoft.com/office/powerpoint/2010/main" val="155244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3FA3F-86D9-EDB2-1C39-D3B00247C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F8683-3815-8178-C69F-B7B04F1656D4}"/>
              </a:ext>
            </a:extLst>
          </p:cNvPr>
          <p:cNvSpPr>
            <a:spLocks noGrp="1"/>
          </p:cNvSpPr>
          <p:nvPr>
            <p:ph type="title"/>
          </p:nvPr>
        </p:nvSpPr>
        <p:spPr>
          <a:xfrm>
            <a:off x="609600" y="76200"/>
            <a:ext cx="10972800" cy="1143000"/>
          </a:xfrm>
        </p:spPr>
        <p:txBody>
          <a:bodyPr anchor="ctr">
            <a:normAutofit/>
          </a:bodyPr>
          <a:lstStyle/>
          <a:p>
            <a:r>
              <a:rPr lang="en-US" dirty="0"/>
              <a:t>OFFICIAL INTERPRETATION APPROVALS</a:t>
            </a:r>
          </a:p>
        </p:txBody>
      </p:sp>
      <p:sp>
        <p:nvSpPr>
          <p:cNvPr id="8" name="Text Placeholder 2">
            <a:extLst>
              <a:ext uri="{FF2B5EF4-FFF2-40B4-BE49-F238E27FC236}">
                <a16:creationId xmlns:a16="http://schemas.microsoft.com/office/drawing/2014/main" id="{EA3CE876-D99D-B511-651E-7C2DD465179E}"/>
              </a:ext>
            </a:extLst>
          </p:cNvPr>
          <p:cNvSpPr>
            <a:spLocks noGrp="1"/>
          </p:cNvSpPr>
          <p:nvPr>
            <p:ph type="body" idx="1"/>
          </p:nvPr>
        </p:nvSpPr>
        <p:spPr>
          <a:xfrm>
            <a:off x="609599" y="1535111"/>
            <a:ext cx="11253217" cy="4816921"/>
          </a:xfrm>
        </p:spPr>
        <p:txBody>
          <a:bodyPr anchor="t">
            <a:normAutofit/>
          </a:bodyPr>
          <a:lstStyle/>
          <a:p>
            <a:pPr marL="228600" indent="-228600">
              <a:lnSpc>
                <a:spcPct val="110000"/>
              </a:lnSpc>
              <a:spcBef>
                <a:spcPts val="0"/>
              </a:spcBef>
              <a:buClrTx/>
              <a:buFont typeface="Arial" panose="020B0604020202020204" pitchFamily="34" charset="0"/>
              <a:buChar char="•"/>
            </a:pPr>
            <a:r>
              <a:rPr lang="en-US" b="0" dirty="0">
                <a:solidFill>
                  <a:schemeClr val="tx1"/>
                </a:solidFill>
              </a:rPr>
              <a:t>An official interpretation is a written explanation of the meaning of a specific provision of a standard or guideline, as determined by a cognizant PC, in response to a written request.</a:t>
            </a:r>
          </a:p>
          <a:p>
            <a:pPr marL="228600" indent="-228600">
              <a:lnSpc>
                <a:spcPct val="110000"/>
              </a:lnSpc>
              <a:spcBef>
                <a:spcPts val="0"/>
              </a:spcBef>
              <a:buClrTx/>
              <a:buFont typeface="Arial" panose="020B0604020202020204" pitchFamily="34" charset="0"/>
              <a:buChar char="•"/>
            </a:pPr>
            <a:r>
              <a:rPr lang="en-US" b="0" dirty="0">
                <a:solidFill>
                  <a:schemeClr val="tx1"/>
                </a:solidFill>
              </a:rPr>
              <a:t>Approval for issuance or revision of an official interpretation requires affirmative votes from the majority of committee voting members.</a:t>
            </a:r>
          </a:p>
        </p:txBody>
      </p:sp>
      <p:pic>
        <p:nvPicPr>
          <p:cNvPr id="4" name="Picture 3">
            <a:extLst>
              <a:ext uri="{FF2B5EF4-FFF2-40B4-BE49-F238E27FC236}">
                <a16:creationId xmlns:a16="http://schemas.microsoft.com/office/drawing/2014/main" id="{832A0B62-7132-4D0B-6946-8473F8E7EA4F}"/>
              </a:ext>
            </a:extLst>
          </p:cNvPr>
          <p:cNvPicPr>
            <a:picLocks noChangeAspect="1"/>
          </p:cNvPicPr>
          <p:nvPr/>
        </p:nvPicPr>
        <p:blipFill>
          <a:blip r:embed="rId3"/>
          <a:stretch>
            <a:fillRect/>
          </a:stretch>
        </p:blipFill>
        <p:spPr>
          <a:xfrm>
            <a:off x="1190625" y="3772365"/>
            <a:ext cx="9810750" cy="2324100"/>
          </a:xfrm>
          <a:prstGeom prst="rect">
            <a:avLst/>
          </a:prstGeom>
        </p:spPr>
      </p:pic>
    </p:spTree>
    <p:extLst>
      <p:ext uri="{BB962C8B-B14F-4D97-AF65-F5344CB8AC3E}">
        <p14:creationId xmlns:p14="http://schemas.microsoft.com/office/powerpoint/2010/main" val="1294326785"/>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3.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1590</Words>
  <Application>Microsoft Office PowerPoint</Application>
  <PresentationFormat>Widescreen</PresentationFormat>
  <Paragraphs>119</Paragraphs>
  <Slides>19</Slides>
  <Notes>18</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Akzidenz Grotesk BE Medium</vt:lpstr>
      <vt:lpstr>Akzidenz Grotesk BE Regular</vt:lpstr>
      <vt:lpstr>akzidenz-grotesk</vt:lpstr>
      <vt:lpstr>Arial</vt:lpstr>
      <vt:lpstr>Arial Narrow</vt:lpstr>
      <vt:lpstr>Calibri</vt:lpstr>
      <vt:lpstr>Corbel</vt:lpstr>
      <vt:lpstr>Symbol</vt:lpstr>
      <vt:lpstr>Times New Roman</vt:lpstr>
      <vt:lpstr>1_Office Theme</vt:lpstr>
      <vt:lpstr>2_Office Theme</vt:lpstr>
      <vt:lpstr>3_Office Theme</vt:lpstr>
      <vt:lpstr>PowerPoint Presentation</vt:lpstr>
      <vt:lpstr>INTENDED AUDIENCE</vt:lpstr>
      <vt:lpstr>PROCEDURAL REFERENCES</vt:lpstr>
      <vt:lpstr>TERMS/ACRONYMS/DEFINITIONS</vt:lpstr>
      <vt:lpstr>TYPES OF PROJECT COMMITTEE MOTIONS</vt:lpstr>
      <vt:lpstr>VOTING AT MEETINGS</vt:lpstr>
      <vt:lpstr>STANDARDS ACTIONS MOTIONS</vt:lpstr>
      <vt:lpstr>NON-STANDARDS ACTIONS MOTIONS</vt:lpstr>
      <vt:lpstr>OFFICIAL INTERPRETATION APPROVALS</vt:lpstr>
      <vt:lpstr>SUBCOMMITTEE MOTIONS</vt:lpstr>
      <vt:lpstr>ONLINE BALLOTING</vt:lpstr>
      <vt:lpstr>ACCESSING AND VIEWING BALLOTS</vt:lpstr>
      <vt:lpstr>VOTING ON BALLOTS</vt:lpstr>
      <vt:lpstr>RECIRCULATION BALLOT</vt:lpstr>
      <vt:lpstr>FINAL VOTE FOR PUBLICATION</vt:lpstr>
      <vt:lpstr>VIEWING BALLOT RESULTS</vt:lpstr>
      <vt:lpstr>VIEWING BALLOT RESULTS (REPORT)</vt:lpstr>
      <vt:lpstr>QUESTIONS/ASSISTANCE</vt:lpstr>
      <vt:lpstr>STANDARDS SECTION STAFF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Crawford</dc:creator>
  <cp:lastModifiedBy>Shanley, Ryan</cp:lastModifiedBy>
  <cp:revision>105</cp:revision>
  <dcterms:created xsi:type="dcterms:W3CDTF">2020-02-22T19:27:19Z</dcterms:created>
  <dcterms:modified xsi:type="dcterms:W3CDTF">2025-04-07T18:31:37Z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8db05b-8d0f-4671-968e-683e694bb3b1_Enabled">
    <vt:lpwstr>True</vt:lpwstr>
  </property>
  <property fmtid="{D5CDD505-2E9C-101B-9397-08002B2CF9AE}" pid="3" name="MSIP_Label_d98db05b-8d0f-4671-968e-683e694bb3b1_SiteId">
    <vt:lpwstr>a4f1aa99-bd23-4521-a3c0-1d07bdce1616</vt:lpwstr>
  </property>
  <property fmtid="{D5CDD505-2E9C-101B-9397-08002B2CF9AE}" pid="4" name="MSIP_Label_d98db05b-8d0f-4671-968e-683e694bb3b1_Owner">
    <vt:lpwstr>devin.abellon@uponor.com</vt:lpwstr>
  </property>
  <property fmtid="{D5CDD505-2E9C-101B-9397-08002B2CF9AE}" pid="5" name="MSIP_Label_d98db05b-8d0f-4671-968e-683e694bb3b1_SetDate">
    <vt:lpwstr>2021-01-18T07:04:31.1456371Z</vt:lpwstr>
  </property>
  <property fmtid="{D5CDD505-2E9C-101B-9397-08002B2CF9AE}" pid="6" name="MSIP_Label_d98db05b-8d0f-4671-968e-683e694bb3b1_Name">
    <vt:lpwstr>Internal</vt:lpwstr>
  </property>
  <property fmtid="{D5CDD505-2E9C-101B-9397-08002B2CF9AE}" pid="7" name="MSIP_Label_d98db05b-8d0f-4671-968e-683e694bb3b1_Application">
    <vt:lpwstr>Microsoft Azure Information Protection</vt:lpwstr>
  </property>
  <property fmtid="{D5CDD505-2E9C-101B-9397-08002B2CF9AE}" pid="8" name="MSIP_Label_d98db05b-8d0f-4671-968e-683e694bb3b1_Extended_MSFT_Method">
    <vt:lpwstr>Automatic</vt:lpwstr>
  </property>
  <property fmtid="{D5CDD505-2E9C-101B-9397-08002B2CF9AE}" pid="9" name="MSIP_Label_95965d95-ecc0-4720-b759-1f33c42ed7da_Enabled">
    <vt:lpwstr>true</vt:lpwstr>
  </property>
  <property fmtid="{D5CDD505-2E9C-101B-9397-08002B2CF9AE}" pid="10" name="MSIP_Label_95965d95-ecc0-4720-b759-1f33c42ed7da_SetDate">
    <vt:lpwstr>2023-12-21T15:44:33Z</vt:lpwstr>
  </property>
  <property fmtid="{D5CDD505-2E9C-101B-9397-08002B2CF9AE}" pid="11" name="MSIP_Label_95965d95-ecc0-4720-b759-1f33c42ed7da_Method">
    <vt:lpwstr>Standard</vt:lpwstr>
  </property>
  <property fmtid="{D5CDD505-2E9C-101B-9397-08002B2CF9AE}" pid="12" name="MSIP_Label_95965d95-ecc0-4720-b759-1f33c42ed7da_Name">
    <vt:lpwstr>General</vt:lpwstr>
  </property>
  <property fmtid="{D5CDD505-2E9C-101B-9397-08002B2CF9AE}" pid="13" name="MSIP_Label_95965d95-ecc0-4720-b759-1f33c42ed7da_SiteId">
    <vt:lpwstr>a0f29d7e-28cd-4f54-8442-7885aee7c080</vt:lpwstr>
  </property>
  <property fmtid="{D5CDD505-2E9C-101B-9397-08002B2CF9AE}" pid="14" name="MSIP_Label_95965d95-ecc0-4720-b759-1f33c42ed7da_ActionId">
    <vt:lpwstr>e5fd5f20-4fe2-4941-82af-398a4bd64caf</vt:lpwstr>
  </property>
  <property fmtid="{D5CDD505-2E9C-101B-9397-08002B2CF9AE}" pid="15" name="MSIP_Label_95965d95-ecc0-4720-b759-1f33c42ed7da_ContentBits">
    <vt:lpwstr>0</vt:lpwstr>
  </property>
</Properties>
</file>